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9" autoAdjust="0"/>
    <p:restoredTop sz="94660"/>
  </p:normalViewPr>
  <p:slideViewPr>
    <p:cSldViewPr snapToGrid="0">
      <p:cViewPr varScale="1">
        <p:scale>
          <a:sx n="104" d="100"/>
          <a:sy n="104" d="100"/>
        </p:scale>
        <p:origin x="84" y="33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023143-F330-DBDB-E3F4-B4530C5B7919}"/>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47C7B662-30A2-D94D-A8DA-95AB63597884}"/>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ABAEEC88-AB51-3D36-E1E3-C89ED2B895D4}"/>
              </a:ext>
            </a:extLst>
          </p:cNvPr>
          <p:cNvSpPr>
            <a:spLocks noGrp="1"/>
          </p:cNvSpPr>
          <p:nvPr>
            <p:ph type="dt" sz="half" idx="10"/>
          </p:nvPr>
        </p:nvSpPr>
        <p:spPr/>
        <p:txBody>
          <a:bodyPr/>
          <a:lstStyle/>
          <a:p>
            <a:fld id="{F1AFE05B-5E65-4249-BFB7-E132DEEAC972}" type="datetimeFigureOut">
              <a:rPr lang="en-US" smtClean="0"/>
              <a:t>8/17/2023</a:t>
            </a:fld>
            <a:endParaRPr lang="en-US"/>
          </a:p>
        </p:txBody>
      </p:sp>
      <p:sp>
        <p:nvSpPr>
          <p:cNvPr id="5" name="Footer Placeholder 4">
            <a:extLst>
              <a:ext uri="{FF2B5EF4-FFF2-40B4-BE49-F238E27FC236}">
                <a16:creationId xmlns:a16="http://schemas.microsoft.com/office/drawing/2014/main" id="{9A3AD825-982E-09AC-7554-59C44396207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066D555-F73B-56AF-121D-C63F98A52232}"/>
              </a:ext>
            </a:extLst>
          </p:cNvPr>
          <p:cNvSpPr>
            <a:spLocks noGrp="1"/>
          </p:cNvSpPr>
          <p:nvPr>
            <p:ph type="sldNum" sz="quarter" idx="12"/>
          </p:nvPr>
        </p:nvSpPr>
        <p:spPr/>
        <p:txBody>
          <a:bodyPr/>
          <a:lstStyle/>
          <a:p>
            <a:fld id="{7E6FABE1-4B3E-4E54-9175-DE1193622CAB}" type="slidenum">
              <a:rPr lang="en-US" smtClean="0"/>
              <a:t>‹#›</a:t>
            </a:fld>
            <a:endParaRPr lang="en-US"/>
          </a:p>
        </p:txBody>
      </p:sp>
    </p:spTree>
    <p:extLst>
      <p:ext uri="{BB962C8B-B14F-4D97-AF65-F5344CB8AC3E}">
        <p14:creationId xmlns:p14="http://schemas.microsoft.com/office/powerpoint/2010/main" val="404626996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FB9C8B-FC1F-918D-3AC7-28449D6C706F}"/>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F333E035-C8FC-CEB0-EDF6-57D8E507B592}"/>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B359A20-090F-9ADA-7693-436D06621F87}"/>
              </a:ext>
            </a:extLst>
          </p:cNvPr>
          <p:cNvSpPr>
            <a:spLocks noGrp="1"/>
          </p:cNvSpPr>
          <p:nvPr>
            <p:ph type="dt" sz="half" idx="10"/>
          </p:nvPr>
        </p:nvSpPr>
        <p:spPr/>
        <p:txBody>
          <a:bodyPr/>
          <a:lstStyle/>
          <a:p>
            <a:fld id="{F1AFE05B-5E65-4249-BFB7-E132DEEAC972}" type="datetimeFigureOut">
              <a:rPr lang="en-US" smtClean="0"/>
              <a:t>8/17/2023</a:t>
            </a:fld>
            <a:endParaRPr lang="en-US"/>
          </a:p>
        </p:txBody>
      </p:sp>
      <p:sp>
        <p:nvSpPr>
          <p:cNvPr id="5" name="Footer Placeholder 4">
            <a:extLst>
              <a:ext uri="{FF2B5EF4-FFF2-40B4-BE49-F238E27FC236}">
                <a16:creationId xmlns:a16="http://schemas.microsoft.com/office/drawing/2014/main" id="{520C32D8-8C86-B00F-8979-E8DA5EB6B1E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1FCB071-9BF9-AD6D-7A65-BD78809D281C}"/>
              </a:ext>
            </a:extLst>
          </p:cNvPr>
          <p:cNvSpPr>
            <a:spLocks noGrp="1"/>
          </p:cNvSpPr>
          <p:nvPr>
            <p:ph type="sldNum" sz="quarter" idx="12"/>
          </p:nvPr>
        </p:nvSpPr>
        <p:spPr/>
        <p:txBody>
          <a:bodyPr/>
          <a:lstStyle/>
          <a:p>
            <a:fld id="{7E6FABE1-4B3E-4E54-9175-DE1193622CAB}" type="slidenum">
              <a:rPr lang="en-US" smtClean="0"/>
              <a:t>‹#›</a:t>
            </a:fld>
            <a:endParaRPr lang="en-US"/>
          </a:p>
        </p:txBody>
      </p:sp>
    </p:spTree>
    <p:extLst>
      <p:ext uri="{BB962C8B-B14F-4D97-AF65-F5344CB8AC3E}">
        <p14:creationId xmlns:p14="http://schemas.microsoft.com/office/powerpoint/2010/main" val="327587926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B55A8F2C-39D5-E54D-27F6-E3B18F14D432}"/>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C6934ECB-1BEE-0325-A036-5F17B458F71E}"/>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E7C17A5-22DA-F092-8B46-51D25E366224}"/>
              </a:ext>
            </a:extLst>
          </p:cNvPr>
          <p:cNvSpPr>
            <a:spLocks noGrp="1"/>
          </p:cNvSpPr>
          <p:nvPr>
            <p:ph type="dt" sz="half" idx="10"/>
          </p:nvPr>
        </p:nvSpPr>
        <p:spPr/>
        <p:txBody>
          <a:bodyPr/>
          <a:lstStyle/>
          <a:p>
            <a:fld id="{F1AFE05B-5E65-4249-BFB7-E132DEEAC972}" type="datetimeFigureOut">
              <a:rPr lang="en-US" smtClean="0"/>
              <a:t>8/17/2023</a:t>
            </a:fld>
            <a:endParaRPr lang="en-US"/>
          </a:p>
        </p:txBody>
      </p:sp>
      <p:sp>
        <p:nvSpPr>
          <p:cNvPr id="5" name="Footer Placeholder 4">
            <a:extLst>
              <a:ext uri="{FF2B5EF4-FFF2-40B4-BE49-F238E27FC236}">
                <a16:creationId xmlns:a16="http://schemas.microsoft.com/office/drawing/2014/main" id="{78C711D5-18F7-F359-3E00-662C009930F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781FBDC-D8BF-3DF2-30C3-4D08E3A65803}"/>
              </a:ext>
            </a:extLst>
          </p:cNvPr>
          <p:cNvSpPr>
            <a:spLocks noGrp="1"/>
          </p:cNvSpPr>
          <p:nvPr>
            <p:ph type="sldNum" sz="quarter" idx="12"/>
          </p:nvPr>
        </p:nvSpPr>
        <p:spPr/>
        <p:txBody>
          <a:bodyPr/>
          <a:lstStyle/>
          <a:p>
            <a:fld id="{7E6FABE1-4B3E-4E54-9175-DE1193622CAB}" type="slidenum">
              <a:rPr lang="en-US" smtClean="0"/>
              <a:t>‹#›</a:t>
            </a:fld>
            <a:endParaRPr lang="en-US"/>
          </a:p>
        </p:txBody>
      </p:sp>
    </p:spTree>
    <p:extLst>
      <p:ext uri="{BB962C8B-B14F-4D97-AF65-F5344CB8AC3E}">
        <p14:creationId xmlns:p14="http://schemas.microsoft.com/office/powerpoint/2010/main" val="182310164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7E1A65-4D24-EE81-76FA-11BA73B7DCF1}"/>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537DACD8-DDF0-F7C5-3DBE-CE6C1F8CFB0F}"/>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4AC12CF-1EB4-F0A2-A3C2-68CB3EA65391}"/>
              </a:ext>
            </a:extLst>
          </p:cNvPr>
          <p:cNvSpPr>
            <a:spLocks noGrp="1"/>
          </p:cNvSpPr>
          <p:nvPr>
            <p:ph type="dt" sz="half" idx="10"/>
          </p:nvPr>
        </p:nvSpPr>
        <p:spPr/>
        <p:txBody>
          <a:bodyPr/>
          <a:lstStyle/>
          <a:p>
            <a:fld id="{F1AFE05B-5E65-4249-BFB7-E132DEEAC972}" type="datetimeFigureOut">
              <a:rPr lang="en-US" smtClean="0"/>
              <a:t>8/17/2023</a:t>
            </a:fld>
            <a:endParaRPr lang="en-US"/>
          </a:p>
        </p:txBody>
      </p:sp>
      <p:sp>
        <p:nvSpPr>
          <p:cNvPr id="5" name="Footer Placeholder 4">
            <a:extLst>
              <a:ext uri="{FF2B5EF4-FFF2-40B4-BE49-F238E27FC236}">
                <a16:creationId xmlns:a16="http://schemas.microsoft.com/office/drawing/2014/main" id="{50F145EE-2710-20A9-D277-81C0FC67173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C192D9B-2037-B85B-265F-0E9381D36EC0}"/>
              </a:ext>
            </a:extLst>
          </p:cNvPr>
          <p:cNvSpPr>
            <a:spLocks noGrp="1"/>
          </p:cNvSpPr>
          <p:nvPr>
            <p:ph type="sldNum" sz="quarter" idx="12"/>
          </p:nvPr>
        </p:nvSpPr>
        <p:spPr/>
        <p:txBody>
          <a:bodyPr/>
          <a:lstStyle/>
          <a:p>
            <a:fld id="{7E6FABE1-4B3E-4E54-9175-DE1193622CAB}" type="slidenum">
              <a:rPr lang="en-US" smtClean="0"/>
              <a:t>‹#›</a:t>
            </a:fld>
            <a:endParaRPr lang="en-US"/>
          </a:p>
        </p:txBody>
      </p:sp>
    </p:spTree>
    <p:extLst>
      <p:ext uri="{BB962C8B-B14F-4D97-AF65-F5344CB8AC3E}">
        <p14:creationId xmlns:p14="http://schemas.microsoft.com/office/powerpoint/2010/main" val="226598621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7EC47D-7A6F-8020-25D8-D060A34D0147}"/>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6B617A79-4372-830B-CB81-1A04E514842E}"/>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621E67DD-6AA1-3C54-1142-CCCFA52C6A5B}"/>
              </a:ext>
            </a:extLst>
          </p:cNvPr>
          <p:cNvSpPr>
            <a:spLocks noGrp="1"/>
          </p:cNvSpPr>
          <p:nvPr>
            <p:ph type="dt" sz="half" idx="10"/>
          </p:nvPr>
        </p:nvSpPr>
        <p:spPr/>
        <p:txBody>
          <a:bodyPr/>
          <a:lstStyle/>
          <a:p>
            <a:fld id="{F1AFE05B-5E65-4249-BFB7-E132DEEAC972}" type="datetimeFigureOut">
              <a:rPr lang="en-US" smtClean="0"/>
              <a:t>8/17/2023</a:t>
            </a:fld>
            <a:endParaRPr lang="en-US"/>
          </a:p>
        </p:txBody>
      </p:sp>
      <p:sp>
        <p:nvSpPr>
          <p:cNvPr id="5" name="Footer Placeholder 4">
            <a:extLst>
              <a:ext uri="{FF2B5EF4-FFF2-40B4-BE49-F238E27FC236}">
                <a16:creationId xmlns:a16="http://schemas.microsoft.com/office/drawing/2014/main" id="{80AC6F9D-1B7E-84BD-B68D-484E075885F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DCDF439-BC40-9144-C966-23A64E2F7235}"/>
              </a:ext>
            </a:extLst>
          </p:cNvPr>
          <p:cNvSpPr>
            <a:spLocks noGrp="1"/>
          </p:cNvSpPr>
          <p:nvPr>
            <p:ph type="sldNum" sz="quarter" idx="12"/>
          </p:nvPr>
        </p:nvSpPr>
        <p:spPr/>
        <p:txBody>
          <a:bodyPr/>
          <a:lstStyle/>
          <a:p>
            <a:fld id="{7E6FABE1-4B3E-4E54-9175-DE1193622CAB}" type="slidenum">
              <a:rPr lang="en-US" smtClean="0"/>
              <a:t>‹#›</a:t>
            </a:fld>
            <a:endParaRPr lang="en-US"/>
          </a:p>
        </p:txBody>
      </p:sp>
    </p:spTree>
    <p:extLst>
      <p:ext uri="{BB962C8B-B14F-4D97-AF65-F5344CB8AC3E}">
        <p14:creationId xmlns:p14="http://schemas.microsoft.com/office/powerpoint/2010/main" val="98211561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FA8518-8332-B40E-1E73-626F19B6E73F}"/>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1D97C226-798B-17C5-36DF-D210037A3767}"/>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D5B62030-08CE-3C3B-8B8B-2DB293043B7A}"/>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B2978D5C-B616-209F-01F6-A9C31555C2DF}"/>
              </a:ext>
            </a:extLst>
          </p:cNvPr>
          <p:cNvSpPr>
            <a:spLocks noGrp="1"/>
          </p:cNvSpPr>
          <p:nvPr>
            <p:ph type="dt" sz="half" idx="10"/>
          </p:nvPr>
        </p:nvSpPr>
        <p:spPr/>
        <p:txBody>
          <a:bodyPr/>
          <a:lstStyle/>
          <a:p>
            <a:fld id="{F1AFE05B-5E65-4249-BFB7-E132DEEAC972}" type="datetimeFigureOut">
              <a:rPr lang="en-US" smtClean="0"/>
              <a:t>8/17/2023</a:t>
            </a:fld>
            <a:endParaRPr lang="en-US"/>
          </a:p>
        </p:txBody>
      </p:sp>
      <p:sp>
        <p:nvSpPr>
          <p:cNvPr id="6" name="Footer Placeholder 5">
            <a:extLst>
              <a:ext uri="{FF2B5EF4-FFF2-40B4-BE49-F238E27FC236}">
                <a16:creationId xmlns:a16="http://schemas.microsoft.com/office/drawing/2014/main" id="{58247C90-A68F-0FAB-DACB-E7F500A2411A}"/>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0F8837F9-8C49-9E53-1F7C-65BF2899C080}"/>
              </a:ext>
            </a:extLst>
          </p:cNvPr>
          <p:cNvSpPr>
            <a:spLocks noGrp="1"/>
          </p:cNvSpPr>
          <p:nvPr>
            <p:ph type="sldNum" sz="quarter" idx="12"/>
          </p:nvPr>
        </p:nvSpPr>
        <p:spPr/>
        <p:txBody>
          <a:bodyPr/>
          <a:lstStyle/>
          <a:p>
            <a:fld id="{7E6FABE1-4B3E-4E54-9175-DE1193622CAB}" type="slidenum">
              <a:rPr lang="en-US" smtClean="0"/>
              <a:t>‹#›</a:t>
            </a:fld>
            <a:endParaRPr lang="en-US"/>
          </a:p>
        </p:txBody>
      </p:sp>
    </p:spTree>
    <p:extLst>
      <p:ext uri="{BB962C8B-B14F-4D97-AF65-F5344CB8AC3E}">
        <p14:creationId xmlns:p14="http://schemas.microsoft.com/office/powerpoint/2010/main" val="115015166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0B422B-984F-AFA5-8976-B33127BA5F31}"/>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71B87C68-FE3D-0446-58E6-3A71D386BD12}"/>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83AA44EB-106A-4EB5-6698-3CBFF48C100C}"/>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F4350D60-7219-3606-5AE1-AA21CAAEEC4A}"/>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497C3487-4424-C27D-020F-3576894AB18E}"/>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A1CF4952-2772-93C3-D664-CBF1D1B22CDF}"/>
              </a:ext>
            </a:extLst>
          </p:cNvPr>
          <p:cNvSpPr>
            <a:spLocks noGrp="1"/>
          </p:cNvSpPr>
          <p:nvPr>
            <p:ph type="dt" sz="half" idx="10"/>
          </p:nvPr>
        </p:nvSpPr>
        <p:spPr/>
        <p:txBody>
          <a:bodyPr/>
          <a:lstStyle/>
          <a:p>
            <a:fld id="{F1AFE05B-5E65-4249-BFB7-E132DEEAC972}" type="datetimeFigureOut">
              <a:rPr lang="en-US" smtClean="0"/>
              <a:t>8/17/2023</a:t>
            </a:fld>
            <a:endParaRPr lang="en-US"/>
          </a:p>
        </p:txBody>
      </p:sp>
      <p:sp>
        <p:nvSpPr>
          <p:cNvPr id="8" name="Footer Placeholder 7">
            <a:extLst>
              <a:ext uri="{FF2B5EF4-FFF2-40B4-BE49-F238E27FC236}">
                <a16:creationId xmlns:a16="http://schemas.microsoft.com/office/drawing/2014/main" id="{0026337C-9AC6-FCC6-D571-E669C60EFC9B}"/>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6C7AB97E-DD02-B431-A1DD-0066A3D8146B}"/>
              </a:ext>
            </a:extLst>
          </p:cNvPr>
          <p:cNvSpPr>
            <a:spLocks noGrp="1"/>
          </p:cNvSpPr>
          <p:nvPr>
            <p:ph type="sldNum" sz="quarter" idx="12"/>
          </p:nvPr>
        </p:nvSpPr>
        <p:spPr/>
        <p:txBody>
          <a:bodyPr/>
          <a:lstStyle/>
          <a:p>
            <a:fld id="{7E6FABE1-4B3E-4E54-9175-DE1193622CAB}" type="slidenum">
              <a:rPr lang="en-US" smtClean="0"/>
              <a:t>‹#›</a:t>
            </a:fld>
            <a:endParaRPr lang="en-US"/>
          </a:p>
        </p:txBody>
      </p:sp>
    </p:spTree>
    <p:extLst>
      <p:ext uri="{BB962C8B-B14F-4D97-AF65-F5344CB8AC3E}">
        <p14:creationId xmlns:p14="http://schemas.microsoft.com/office/powerpoint/2010/main" val="328533123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4E8DBF-824D-F59E-4764-D2AA85832A16}"/>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8A099D2E-59AC-E7D8-E6AF-7462B3AE46BD}"/>
              </a:ext>
            </a:extLst>
          </p:cNvPr>
          <p:cNvSpPr>
            <a:spLocks noGrp="1"/>
          </p:cNvSpPr>
          <p:nvPr>
            <p:ph type="dt" sz="half" idx="10"/>
          </p:nvPr>
        </p:nvSpPr>
        <p:spPr/>
        <p:txBody>
          <a:bodyPr/>
          <a:lstStyle/>
          <a:p>
            <a:fld id="{F1AFE05B-5E65-4249-BFB7-E132DEEAC972}" type="datetimeFigureOut">
              <a:rPr lang="en-US" smtClean="0"/>
              <a:t>8/17/2023</a:t>
            </a:fld>
            <a:endParaRPr lang="en-US"/>
          </a:p>
        </p:txBody>
      </p:sp>
      <p:sp>
        <p:nvSpPr>
          <p:cNvPr id="4" name="Footer Placeholder 3">
            <a:extLst>
              <a:ext uri="{FF2B5EF4-FFF2-40B4-BE49-F238E27FC236}">
                <a16:creationId xmlns:a16="http://schemas.microsoft.com/office/drawing/2014/main" id="{9F467E71-93CF-629C-0162-7B34510AB150}"/>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3475423A-D5DE-10F8-F325-051C1B4D4407}"/>
              </a:ext>
            </a:extLst>
          </p:cNvPr>
          <p:cNvSpPr>
            <a:spLocks noGrp="1"/>
          </p:cNvSpPr>
          <p:nvPr>
            <p:ph type="sldNum" sz="quarter" idx="12"/>
          </p:nvPr>
        </p:nvSpPr>
        <p:spPr/>
        <p:txBody>
          <a:bodyPr/>
          <a:lstStyle/>
          <a:p>
            <a:fld id="{7E6FABE1-4B3E-4E54-9175-DE1193622CAB}" type="slidenum">
              <a:rPr lang="en-US" smtClean="0"/>
              <a:t>‹#›</a:t>
            </a:fld>
            <a:endParaRPr lang="en-US"/>
          </a:p>
        </p:txBody>
      </p:sp>
    </p:spTree>
    <p:extLst>
      <p:ext uri="{BB962C8B-B14F-4D97-AF65-F5344CB8AC3E}">
        <p14:creationId xmlns:p14="http://schemas.microsoft.com/office/powerpoint/2010/main" val="81214960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BCE66DAD-71FF-3F32-48E9-09A8539A0F69}"/>
              </a:ext>
            </a:extLst>
          </p:cNvPr>
          <p:cNvSpPr>
            <a:spLocks noGrp="1"/>
          </p:cNvSpPr>
          <p:nvPr>
            <p:ph type="dt" sz="half" idx="10"/>
          </p:nvPr>
        </p:nvSpPr>
        <p:spPr/>
        <p:txBody>
          <a:bodyPr/>
          <a:lstStyle/>
          <a:p>
            <a:fld id="{F1AFE05B-5E65-4249-BFB7-E132DEEAC972}" type="datetimeFigureOut">
              <a:rPr lang="en-US" smtClean="0"/>
              <a:t>8/17/2023</a:t>
            </a:fld>
            <a:endParaRPr lang="en-US"/>
          </a:p>
        </p:txBody>
      </p:sp>
      <p:sp>
        <p:nvSpPr>
          <p:cNvPr id="3" name="Footer Placeholder 2">
            <a:extLst>
              <a:ext uri="{FF2B5EF4-FFF2-40B4-BE49-F238E27FC236}">
                <a16:creationId xmlns:a16="http://schemas.microsoft.com/office/drawing/2014/main" id="{74DEBBF6-FD1E-ED4C-2DEE-ECBF4F3E09DB}"/>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D96F545E-CAAD-B749-6A54-7EBB1F7070BB}"/>
              </a:ext>
            </a:extLst>
          </p:cNvPr>
          <p:cNvSpPr>
            <a:spLocks noGrp="1"/>
          </p:cNvSpPr>
          <p:nvPr>
            <p:ph type="sldNum" sz="quarter" idx="12"/>
          </p:nvPr>
        </p:nvSpPr>
        <p:spPr/>
        <p:txBody>
          <a:bodyPr/>
          <a:lstStyle/>
          <a:p>
            <a:fld id="{7E6FABE1-4B3E-4E54-9175-DE1193622CAB}" type="slidenum">
              <a:rPr lang="en-US" smtClean="0"/>
              <a:t>‹#›</a:t>
            </a:fld>
            <a:endParaRPr lang="en-US"/>
          </a:p>
        </p:txBody>
      </p:sp>
    </p:spTree>
    <p:extLst>
      <p:ext uri="{BB962C8B-B14F-4D97-AF65-F5344CB8AC3E}">
        <p14:creationId xmlns:p14="http://schemas.microsoft.com/office/powerpoint/2010/main" val="339881856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D9E7B5-A19A-540D-2B00-9FAFF73F348F}"/>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23E8EE36-1AE8-77C9-E5AA-F6BB0DBCC7CE}"/>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6B4569BD-1FAB-EF38-AE82-6607D3D8582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F86A0B8C-FAA0-D6E7-1768-D4BABF85BEB4}"/>
              </a:ext>
            </a:extLst>
          </p:cNvPr>
          <p:cNvSpPr>
            <a:spLocks noGrp="1"/>
          </p:cNvSpPr>
          <p:nvPr>
            <p:ph type="dt" sz="half" idx="10"/>
          </p:nvPr>
        </p:nvSpPr>
        <p:spPr/>
        <p:txBody>
          <a:bodyPr/>
          <a:lstStyle/>
          <a:p>
            <a:fld id="{F1AFE05B-5E65-4249-BFB7-E132DEEAC972}" type="datetimeFigureOut">
              <a:rPr lang="en-US" smtClean="0"/>
              <a:t>8/17/2023</a:t>
            </a:fld>
            <a:endParaRPr lang="en-US"/>
          </a:p>
        </p:txBody>
      </p:sp>
      <p:sp>
        <p:nvSpPr>
          <p:cNvPr id="6" name="Footer Placeholder 5">
            <a:extLst>
              <a:ext uri="{FF2B5EF4-FFF2-40B4-BE49-F238E27FC236}">
                <a16:creationId xmlns:a16="http://schemas.microsoft.com/office/drawing/2014/main" id="{7681F879-9624-31FA-4482-48E7DB863B15}"/>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20D69BC2-B953-637D-CC5C-F068FB310309}"/>
              </a:ext>
            </a:extLst>
          </p:cNvPr>
          <p:cNvSpPr>
            <a:spLocks noGrp="1"/>
          </p:cNvSpPr>
          <p:nvPr>
            <p:ph type="sldNum" sz="quarter" idx="12"/>
          </p:nvPr>
        </p:nvSpPr>
        <p:spPr/>
        <p:txBody>
          <a:bodyPr/>
          <a:lstStyle/>
          <a:p>
            <a:fld id="{7E6FABE1-4B3E-4E54-9175-DE1193622CAB}" type="slidenum">
              <a:rPr lang="en-US" smtClean="0"/>
              <a:t>‹#›</a:t>
            </a:fld>
            <a:endParaRPr lang="en-US"/>
          </a:p>
        </p:txBody>
      </p:sp>
    </p:spTree>
    <p:extLst>
      <p:ext uri="{BB962C8B-B14F-4D97-AF65-F5344CB8AC3E}">
        <p14:creationId xmlns:p14="http://schemas.microsoft.com/office/powerpoint/2010/main" val="134317444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D632BA-E6BA-E2EA-EB5C-E658D4663F70}"/>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4AAF04A1-7799-09E8-B0BA-2E91EF7BE4D6}"/>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8D4F971F-0374-76FB-0D6F-C1BD457AB0B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6CEAA364-2DCF-7962-3AB0-4FE21994562D}"/>
              </a:ext>
            </a:extLst>
          </p:cNvPr>
          <p:cNvSpPr>
            <a:spLocks noGrp="1"/>
          </p:cNvSpPr>
          <p:nvPr>
            <p:ph type="dt" sz="half" idx="10"/>
          </p:nvPr>
        </p:nvSpPr>
        <p:spPr/>
        <p:txBody>
          <a:bodyPr/>
          <a:lstStyle/>
          <a:p>
            <a:fld id="{F1AFE05B-5E65-4249-BFB7-E132DEEAC972}" type="datetimeFigureOut">
              <a:rPr lang="en-US" smtClean="0"/>
              <a:t>8/17/2023</a:t>
            </a:fld>
            <a:endParaRPr lang="en-US"/>
          </a:p>
        </p:txBody>
      </p:sp>
      <p:sp>
        <p:nvSpPr>
          <p:cNvPr id="6" name="Footer Placeholder 5">
            <a:extLst>
              <a:ext uri="{FF2B5EF4-FFF2-40B4-BE49-F238E27FC236}">
                <a16:creationId xmlns:a16="http://schemas.microsoft.com/office/drawing/2014/main" id="{2AEFF45C-BB55-0ED2-F094-8EC03FED3AB7}"/>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781DBB96-64A7-A09D-9FD6-2FB3BA7A0666}"/>
              </a:ext>
            </a:extLst>
          </p:cNvPr>
          <p:cNvSpPr>
            <a:spLocks noGrp="1"/>
          </p:cNvSpPr>
          <p:nvPr>
            <p:ph type="sldNum" sz="quarter" idx="12"/>
          </p:nvPr>
        </p:nvSpPr>
        <p:spPr/>
        <p:txBody>
          <a:bodyPr/>
          <a:lstStyle/>
          <a:p>
            <a:fld id="{7E6FABE1-4B3E-4E54-9175-DE1193622CAB}" type="slidenum">
              <a:rPr lang="en-US" smtClean="0"/>
              <a:t>‹#›</a:t>
            </a:fld>
            <a:endParaRPr lang="en-US"/>
          </a:p>
        </p:txBody>
      </p:sp>
    </p:spTree>
    <p:extLst>
      <p:ext uri="{BB962C8B-B14F-4D97-AF65-F5344CB8AC3E}">
        <p14:creationId xmlns:p14="http://schemas.microsoft.com/office/powerpoint/2010/main" val="67553909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2">
            <a:lumMod val="60000"/>
            <a:lumOff val="40000"/>
          </a:schemeClr>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64133BCF-EAB7-0372-F81D-6B8C2074ADE4}"/>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AB11A153-979A-A4A5-98CE-48D9E545AA9B}"/>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BD55E0D-713D-156A-6F8C-50BE976D0ABF}"/>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1AFE05B-5E65-4249-BFB7-E132DEEAC972}" type="datetimeFigureOut">
              <a:rPr lang="en-US" smtClean="0"/>
              <a:t>8/17/2023</a:t>
            </a:fld>
            <a:endParaRPr lang="en-US"/>
          </a:p>
        </p:txBody>
      </p:sp>
      <p:sp>
        <p:nvSpPr>
          <p:cNvPr id="5" name="Footer Placeholder 4">
            <a:extLst>
              <a:ext uri="{FF2B5EF4-FFF2-40B4-BE49-F238E27FC236}">
                <a16:creationId xmlns:a16="http://schemas.microsoft.com/office/drawing/2014/main" id="{04887341-AD6C-8DA4-0D39-4B5A5D97ECF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8FE96DBC-D868-FBDF-1360-4CEEB52E7B2A}"/>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E6FABE1-4B3E-4E54-9175-DE1193622CAB}" type="slidenum">
              <a:rPr lang="en-US" smtClean="0"/>
              <a:t>‹#›</a:t>
            </a:fld>
            <a:endParaRPr lang="en-US"/>
          </a:p>
        </p:txBody>
      </p:sp>
    </p:spTree>
    <p:extLst>
      <p:ext uri="{BB962C8B-B14F-4D97-AF65-F5344CB8AC3E}">
        <p14:creationId xmlns:p14="http://schemas.microsoft.com/office/powerpoint/2010/main" val="211485981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3.emf"/><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wmf"/><Relationship Id="rId2" Type="http://schemas.openxmlformats.org/officeDocument/2006/relationships/oleObject" Target="../embeddings/oleObject1.bin"/><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928D9A-55B3-36F9-5A42-D00DB43B846A}"/>
              </a:ext>
            </a:extLst>
          </p:cNvPr>
          <p:cNvSpPr>
            <a:spLocks noGrp="1"/>
          </p:cNvSpPr>
          <p:nvPr>
            <p:ph type="ctrTitle"/>
          </p:nvPr>
        </p:nvSpPr>
        <p:spPr/>
        <p:txBody>
          <a:bodyPr>
            <a:normAutofit fontScale="90000"/>
          </a:bodyPr>
          <a:lstStyle/>
          <a:p>
            <a:r>
              <a:rPr lang="en-GB" dirty="0"/>
              <a:t>Individualization of drug dosing according to pharmacokinetic models</a:t>
            </a:r>
            <a:endParaRPr lang="en-US" dirty="0"/>
          </a:p>
        </p:txBody>
      </p:sp>
      <p:sp>
        <p:nvSpPr>
          <p:cNvPr id="3" name="Subtitle 2">
            <a:extLst>
              <a:ext uri="{FF2B5EF4-FFF2-40B4-BE49-F238E27FC236}">
                <a16:creationId xmlns:a16="http://schemas.microsoft.com/office/drawing/2014/main" id="{B8D75A8A-4AA6-90EC-67CE-6D0880B1DD37}"/>
              </a:ext>
            </a:extLst>
          </p:cNvPr>
          <p:cNvSpPr>
            <a:spLocks noGrp="1"/>
          </p:cNvSpPr>
          <p:nvPr>
            <p:ph type="subTitle" idx="1"/>
          </p:nvPr>
        </p:nvSpPr>
        <p:spPr/>
        <p:txBody>
          <a:bodyPr/>
          <a:lstStyle/>
          <a:p>
            <a:r>
              <a:rPr lang="en-GB" dirty="0"/>
              <a:t>Prof</a:t>
            </a:r>
            <a:r>
              <a:rPr lang="sr-Latn-RS" dirty="0"/>
              <a:t>. Slobodan M. Janković</a:t>
            </a:r>
            <a:endParaRPr lang="en-US" dirty="0"/>
          </a:p>
        </p:txBody>
      </p:sp>
    </p:spTree>
    <p:extLst>
      <p:ext uri="{BB962C8B-B14F-4D97-AF65-F5344CB8AC3E}">
        <p14:creationId xmlns:p14="http://schemas.microsoft.com/office/powerpoint/2010/main" val="118302930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FEA15B-FD08-E6B1-6D2F-751E41DD1720}"/>
              </a:ext>
            </a:extLst>
          </p:cNvPr>
          <p:cNvSpPr>
            <a:spLocks noGrp="1"/>
          </p:cNvSpPr>
          <p:nvPr>
            <p:ph type="title"/>
          </p:nvPr>
        </p:nvSpPr>
        <p:spPr/>
        <p:txBody>
          <a:bodyPr/>
          <a:lstStyle/>
          <a:p>
            <a:r>
              <a:rPr lang="sr-Latn-RS" dirty="0"/>
              <a:t>Maintenance dose and loading dose</a:t>
            </a:r>
            <a:endParaRPr lang="en-US" dirty="0"/>
          </a:p>
        </p:txBody>
      </p:sp>
      <p:pic>
        <p:nvPicPr>
          <p:cNvPr id="6" name="Picture 5">
            <a:extLst>
              <a:ext uri="{FF2B5EF4-FFF2-40B4-BE49-F238E27FC236}">
                <a16:creationId xmlns:a16="http://schemas.microsoft.com/office/drawing/2014/main" id="{23C62EBF-418E-6517-F500-3DD1B3F17EDF}"/>
              </a:ext>
            </a:extLst>
          </p:cNvPr>
          <p:cNvPicPr>
            <a:picLocks noChangeAspect="1"/>
          </p:cNvPicPr>
          <p:nvPr/>
        </p:nvPicPr>
        <p:blipFill>
          <a:blip r:embed="rId2"/>
          <a:stretch>
            <a:fillRect/>
          </a:stretch>
        </p:blipFill>
        <p:spPr>
          <a:xfrm>
            <a:off x="1094175" y="2111937"/>
            <a:ext cx="6755785" cy="663920"/>
          </a:xfrm>
          <a:prstGeom prst="rect">
            <a:avLst/>
          </a:prstGeom>
        </p:spPr>
      </p:pic>
      <p:sp>
        <p:nvSpPr>
          <p:cNvPr id="9" name="TextBox 8">
            <a:extLst>
              <a:ext uri="{FF2B5EF4-FFF2-40B4-BE49-F238E27FC236}">
                <a16:creationId xmlns:a16="http://schemas.microsoft.com/office/drawing/2014/main" id="{EA410B50-827D-9214-215B-D4A54DE7EB47}"/>
              </a:ext>
            </a:extLst>
          </p:cNvPr>
          <p:cNvSpPr txBox="1"/>
          <p:nvPr/>
        </p:nvSpPr>
        <p:spPr>
          <a:xfrm>
            <a:off x="633784" y="4383545"/>
            <a:ext cx="11161197" cy="646331"/>
          </a:xfrm>
          <a:prstGeom prst="rect">
            <a:avLst/>
          </a:prstGeom>
          <a:noFill/>
        </p:spPr>
        <p:txBody>
          <a:bodyPr wrap="none" rtlCol="0">
            <a:spAutoFit/>
          </a:bodyPr>
          <a:lstStyle/>
          <a:p>
            <a:r>
              <a:rPr lang="en-GB" dirty="0"/>
              <a:t>MD is maintenance dose,</a:t>
            </a:r>
            <a:r>
              <a:rPr lang="sr-Latn-RS" dirty="0"/>
              <a:t> LD is loading dose,</a:t>
            </a:r>
            <a:r>
              <a:rPr lang="en-GB" dirty="0"/>
              <a:t> </a:t>
            </a:r>
            <a:r>
              <a:rPr lang="en-GB" dirty="0" err="1"/>
              <a:t>Css</a:t>
            </a:r>
            <a:r>
              <a:rPr lang="en-GB" dirty="0"/>
              <a:t> is the steady-state plasma drug concentration, </a:t>
            </a:r>
            <a:endParaRPr lang="sr-Latn-RS" dirty="0"/>
          </a:p>
          <a:p>
            <a:r>
              <a:rPr lang="en-GB" dirty="0"/>
              <a:t>CL is total drug clearance, τ is dosing interval, </a:t>
            </a:r>
            <a:r>
              <a:rPr lang="en-GB" dirty="0" err="1"/>
              <a:t>ke</a:t>
            </a:r>
            <a:r>
              <a:rPr lang="en-GB" dirty="0"/>
              <a:t> is the elimination rate constant, and </a:t>
            </a:r>
            <a:r>
              <a:rPr lang="en-GB" dirty="0" err="1"/>
              <a:t>Vd</a:t>
            </a:r>
            <a:r>
              <a:rPr lang="en-GB" dirty="0"/>
              <a:t> is the volume of distribution.</a:t>
            </a:r>
            <a:endParaRPr lang="en-US" dirty="0"/>
          </a:p>
        </p:txBody>
      </p:sp>
      <p:pic>
        <p:nvPicPr>
          <p:cNvPr id="11" name="Picture 10">
            <a:extLst>
              <a:ext uri="{FF2B5EF4-FFF2-40B4-BE49-F238E27FC236}">
                <a16:creationId xmlns:a16="http://schemas.microsoft.com/office/drawing/2014/main" id="{F23EE743-1D5B-360A-9388-4EE78CC39CF1}"/>
              </a:ext>
            </a:extLst>
          </p:cNvPr>
          <p:cNvPicPr>
            <a:picLocks noChangeAspect="1"/>
          </p:cNvPicPr>
          <p:nvPr/>
        </p:nvPicPr>
        <p:blipFill>
          <a:blip r:embed="rId3"/>
          <a:stretch>
            <a:fillRect/>
          </a:stretch>
        </p:blipFill>
        <p:spPr>
          <a:xfrm>
            <a:off x="473691" y="3084466"/>
            <a:ext cx="8232216" cy="752747"/>
          </a:xfrm>
          <a:prstGeom prst="rect">
            <a:avLst/>
          </a:prstGeom>
        </p:spPr>
      </p:pic>
    </p:spTree>
    <p:extLst>
      <p:ext uri="{BB962C8B-B14F-4D97-AF65-F5344CB8AC3E}">
        <p14:creationId xmlns:p14="http://schemas.microsoft.com/office/powerpoint/2010/main" val="202996035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EC86C2-965F-B062-BB95-07C55A44B5D0}"/>
              </a:ext>
            </a:extLst>
          </p:cNvPr>
          <p:cNvSpPr>
            <a:spLocks noGrp="1"/>
          </p:cNvSpPr>
          <p:nvPr>
            <p:ph type="title"/>
          </p:nvPr>
        </p:nvSpPr>
        <p:spPr>
          <a:xfrm>
            <a:off x="277586" y="365125"/>
            <a:ext cx="3237139" cy="1586139"/>
          </a:xfrm>
        </p:spPr>
        <p:txBody>
          <a:bodyPr>
            <a:normAutofit/>
          </a:bodyPr>
          <a:lstStyle/>
          <a:p>
            <a:r>
              <a:rPr lang="en-GB" sz="1600" dirty="0"/>
              <a:t>Some of the conditions a patient may have and quantification of their influence on CL, </a:t>
            </a:r>
            <a:r>
              <a:rPr lang="en-GB" sz="1600" dirty="0" err="1"/>
              <a:t>Vd</a:t>
            </a:r>
            <a:r>
              <a:rPr lang="en-GB" sz="1600" dirty="0"/>
              <a:t> and F of drugs</a:t>
            </a:r>
            <a:endParaRPr lang="en-US" sz="1600" dirty="0"/>
          </a:p>
        </p:txBody>
      </p:sp>
      <p:graphicFrame>
        <p:nvGraphicFramePr>
          <p:cNvPr id="4" name="Table 3">
            <a:extLst>
              <a:ext uri="{FF2B5EF4-FFF2-40B4-BE49-F238E27FC236}">
                <a16:creationId xmlns:a16="http://schemas.microsoft.com/office/drawing/2014/main" id="{5EEA958B-0890-5347-A49C-3BA44F25945C}"/>
              </a:ext>
            </a:extLst>
          </p:cNvPr>
          <p:cNvGraphicFramePr>
            <a:graphicFrameLocks noGrp="1"/>
          </p:cNvGraphicFramePr>
          <p:nvPr>
            <p:extLst>
              <p:ext uri="{D42A27DB-BD31-4B8C-83A1-F6EECF244321}">
                <p14:modId xmlns:p14="http://schemas.microsoft.com/office/powerpoint/2010/main" val="2012567080"/>
              </p:ext>
            </p:extLst>
          </p:nvPr>
        </p:nvGraphicFramePr>
        <p:xfrm>
          <a:off x="3665764" y="75411"/>
          <a:ext cx="8201026" cy="6707177"/>
        </p:xfrm>
        <a:graphic>
          <a:graphicData uri="http://schemas.openxmlformats.org/drawingml/2006/table">
            <a:tbl>
              <a:tblPr firstRow="1" firstCol="1" bandRow="1">
                <a:tableStyleId>{5C22544A-7EE6-4342-B048-85BDC9FD1C3A}</a:tableStyleId>
              </a:tblPr>
              <a:tblGrid>
                <a:gridCol w="1777394">
                  <a:extLst>
                    <a:ext uri="{9D8B030D-6E8A-4147-A177-3AD203B41FA5}">
                      <a16:colId xmlns:a16="http://schemas.microsoft.com/office/drawing/2014/main" val="3497205742"/>
                    </a:ext>
                  </a:extLst>
                </a:gridCol>
                <a:gridCol w="1410910">
                  <a:extLst>
                    <a:ext uri="{9D8B030D-6E8A-4147-A177-3AD203B41FA5}">
                      <a16:colId xmlns:a16="http://schemas.microsoft.com/office/drawing/2014/main" val="809092993"/>
                    </a:ext>
                  </a:extLst>
                </a:gridCol>
                <a:gridCol w="1363877">
                  <a:extLst>
                    <a:ext uri="{9D8B030D-6E8A-4147-A177-3AD203B41FA5}">
                      <a16:colId xmlns:a16="http://schemas.microsoft.com/office/drawing/2014/main" val="4138315337"/>
                    </a:ext>
                  </a:extLst>
                </a:gridCol>
                <a:gridCol w="1422446">
                  <a:extLst>
                    <a:ext uri="{9D8B030D-6E8A-4147-A177-3AD203B41FA5}">
                      <a16:colId xmlns:a16="http://schemas.microsoft.com/office/drawing/2014/main" val="1061548489"/>
                    </a:ext>
                  </a:extLst>
                </a:gridCol>
                <a:gridCol w="2226399">
                  <a:extLst>
                    <a:ext uri="{9D8B030D-6E8A-4147-A177-3AD203B41FA5}">
                      <a16:colId xmlns:a16="http://schemas.microsoft.com/office/drawing/2014/main" val="1216902732"/>
                    </a:ext>
                  </a:extLst>
                </a:gridCol>
              </a:tblGrid>
              <a:tr h="904853">
                <a:tc>
                  <a:txBody>
                    <a:bodyPr/>
                    <a:lstStyle/>
                    <a:p>
                      <a:pPr>
                        <a:lnSpc>
                          <a:spcPct val="107000"/>
                        </a:lnSpc>
                        <a:spcAft>
                          <a:spcPts val="800"/>
                        </a:spcAft>
                      </a:pPr>
                      <a:r>
                        <a:rPr lang="en-US" sz="1100">
                          <a:effectLst/>
                        </a:rPr>
                        <a:t>Condition of the patient</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24490" marR="24490" marT="0" marB="0"/>
                </a:tc>
                <a:tc>
                  <a:txBody>
                    <a:bodyPr/>
                    <a:lstStyle/>
                    <a:p>
                      <a:pPr>
                        <a:lnSpc>
                          <a:spcPct val="107000"/>
                        </a:lnSpc>
                        <a:spcAft>
                          <a:spcPts val="800"/>
                        </a:spcAft>
                      </a:pPr>
                      <a:r>
                        <a:rPr lang="en-US" sz="1100">
                          <a:effectLst/>
                        </a:rPr>
                        <a:t>Total drug clearance change (CL)</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24490" marR="24490" marT="0" marB="0"/>
                </a:tc>
                <a:tc>
                  <a:txBody>
                    <a:bodyPr/>
                    <a:lstStyle/>
                    <a:p>
                      <a:pPr>
                        <a:lnSpc>
                          <a:spcPct val="107000"/>
                        </a:lnSpc>
                        <a:spcAft>
                          <a:spcPts val="800"/>
                        </a:spcAft>
                      </a:pPr>
                      <a:r>
                        <a:rPr lang="en-US" sz="1100" dirty="0">
                          <a:effectLst/>
                        </a:rPr>
                        <a:t>Volume of distribution (V) change</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24490" marR="24490" marT="0" marB="0"/>
                </a:tc>
                <a:tc>
                  <a:txBody>
                    <a:bodyPr/>
                    <a:lstStyle/>
                    <a:p>
                      <a:pPr>
                        <a:lnSpc>
                          <a:spcPct val="107000"/>
                        </a:lnSpc>
                        <a:spcAft>
                          <a:spcPts val="800"/>
                        </a:spcAft>
                      </a:pPr>
                      <a:r>
                        <a:rPr lang="en-US" sz="1100">
                          <a:effectLst/>
                        </a:rPr>
                        <a:t>Oral bioavailability (F) change</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24490" marR="24490" marT="0" marB="0"/>
                </a:tc>
                <a:tc>
                  <a:txBody>
                    <a:bodyPr/>
                    <a:lstStyle/>
                    <a:p>
                      <a:pPr>
                        <a:lnSpc>
                          <a:spcPct val="107000"/>
                        </a:lnSpc>
                        <a:spcAft>
                          <a:spcPts val="800"/>
                        </a:spcAft>
                      </a:pPr>
                      <a:r>
                        <a:rPr lang="en-US" sz="1100">
                          <a:effectLst/>
                        </a:rPr>
                        <a:t>Approximate correction of formulas for maintenance and loading dose that should keep steady-state plasma concentration within the therapeutic range</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24490" marR="24490" marT="0" marB="0"/>
                </a:tc>
                <a:extLst>
                  <a:ext uri="{0D108BD9-81ED-4DB2-BD59-A6C34878D82A}">
                    <a16:rowId xmlns:a16="http://schemas.microsoft.com/office/drawing/2014/main" val="3421436038"/>
                  </a:ext>
                </a:extLst>
              </a:tr>
              <a:tr h="1421784">
                <a:tc>
                  <a:txBody>
                    <a:bodyPr/>
                    <a:lstStyle/>
                    <a:p>
                      <a:pPr>
                        <a:lnSpc>
                          <a:spcPct val="107000"/>
                        </a:lnSpc>
                        <a:spcAft>
                          <a:spcPts val="800"/>
                        </a:spcAft>
                      </a:pPr>
                      <a:r>
                        <a:rPr lang="en-US" sz="1100" dirty="0">
                          <a:effectLst/>
                        </a:rPr>
                        <a:t>Acutely decompensated or severe chronic heart failure </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24490" marR="24490" marT="0" marB="0"/>
                </a:tc>
                <a:tc>
                  <a:txBody>
                    <a:bodyPr/>
                    <a:lstStyle/>
                    <a:p>
                      <a:pPr>
                        <a:lnSpc>
                          <a:spcPct val="107000"/>
                        </a:lnSpc>
                        <a:spcAft>
                          <a:spcPts val="800"/>
                        </a:spcAft>
                      </a:pPr>
                      <a:r>
                        <a:rPr lang="en-US" sz="1100">
                          <a:effectLst/>
                        </a:rPr>
                        <a:t>Decreased if either renal or hepatic drug clearance is flow-dependent (i.e. intrinsic clearance is not capacity-limited)</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24490" marR="24490" marT="0" marB="0"/>
                </a:tc>
                <a:tc>
                  <a:txBody>
                    <a:bodyPr/>
                    <a:lstStyle/>
                    <a:p>
                      <a:pPr>
                        <a:lnSpc>
                          <a:spcPct val="107000"/>
                        </a:lnSpc>
                        <a:spcAft>
                          <a:spcPts val="800"/>
                        </a:spcAft>
                      </a:pPr>
                      <a:r>
                        <a:rPr lang="en-US" sz="1100">
                          <a:effectLst/>
                        </a:rPr>
                        <a:t>Increased due to edema if Vd&lt;20L in healthy persons</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24490" marR="24490" marT="0" marB="0"/>
                </a:tc>
                <a:tc>
                  <a:txBody>
                    <a:bodyPr/>
                    <a:lstStyle/>
                    <a:p>
                      <a:pPr>
                        <a:lnSpc>
                          <a:spcPct val="107000"/>
                        </a:lnSpc>
                        <a:spcAft>
                          <a:spcPts val="800"/>
                        </a:spcAft>
                      </a:pPr>
                      <a:r>
                        <a:rPr lang="en-US" sz="1100">
                          <a:effectLst/>
                        </a:rPr>
                        <a:t>Probably decreased only in BCS (8) Class 4 drugs (low water soluble and low permeable drugs) (7)</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24490" marR="24490" marT="0" marB="0"/>
                </a:tc>
                <a:tc>
                  <a:txBody>
                    <a:bodyPr/>
                    <a:lstStyle/>
                    <a:p>
                      <a:pPr>
                        <a:lnSpc>
                          <a:spcPct val="107000"/>
                        </a:lnSpc>
                        <a:spcAft>
                          <a:spcPts val="800"/>
                        </a:spcAft>
                      </a:pPr>
                      <a:r>
                        <a:rPr lang="en-US" sz="1100">
                          <a:effectLst/>
                        </a:rPr>
                        <a:t>- Percentage of CL decrease equal to percentage of EF decrease.</a:t>
                      </a:r>
                    </a:p>
                    <a:p>
                      <a:pPr>
                        <a:lnSpc>
                          <a:spcPct val="107000"/>
                        </a:lnSpc>
                        <a:spcAft>
                          <a:spcPts val="800"/>
                        </a:spcAft>
                      </a:pPr>
                      <a:r>
                        <a:rPr lang="en-US" sz="1100">
                          <a:effectLst/>
                        </a:rPr>
                        <a:t>- Vd increased for absolute increase in body weight, approximating kilograms to liters</a:t>
                      </a:r>
                    </a:p>
                    <a:p>
                      <a:pPr>
                        <a:lnSpc>
                          <a:spcPct val="107000"/>
                        </a:lnSpc>
                        <a:spcAft>
                          <a:spcPts val="800"/>
                        </a:spcAft>
                      </a:pPr>
                      <a:r>
                        <a:rPr lang="en-US" sz="1100">
                          <a:effectLst/>
                        </a:rPr>
                        <a:t>- No firm recommendation for changing F</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24490" marR="24490" marT="0" marB="0"/>
                </a:tc>
                <a:extLst>
                  <a:ext uri="{0D108BD9-81ED-4DB2-BD59-A6C34878D82A}">
                    <a16:rowId xmlns:a16="http://schemas.microsoft.com/office/drawing/2014/main" val="2739699866"/>
                  </a:ext>
                </a:extLst>
              </a:tr>
              <a:tr h="1511390">
                <a:tc>
                  <a:txBody>
                    <a:bodyPr/>
                    <a:lstStyle/>
                    <a:p>
                      <a:pPr>
                        <a:lnSpc>
                          <a:spcPct val="107000"/>
                        </a:lnSpc>
                        <a:spcAft>
                          <a:spcPts val="800"/>
                        </a:spcAft>
                      </a:pPr>
                      <a:r>
                        <a:rPr lang="en-US" sz="1100" dirty="0">
                          <a:effectLst/>
                        </a:rPr>
                        <a:t>Hepatic failure (Child-Pugh B or C) </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24490" marR="24490" marT="0" marB="0"/>
                </a:tc>
                <a:tc>
                  <a:txBody>
                    <a:bodyPr/>
                    <a:lstStyle/>
                    <a:p>
                      <a:pPr>
                        <a:lnSpc>
                          <a:spcPct val="107000"/>
                        </a:lnSpc>
                        <a:spcAft>
                          <a:spcPts val="800"/>
                        </a:spcAft>
                      </a:pPr>
                      <a:r>
                        <a:rPr lang="en-US" sz="1100">
                          <a:effectLst/>
                        </a:rPr>
                        <a:t>Decreased of drugs with moderate (0.3 – 0.7) to high (&gt;0.7) hepatic extraction ratio, and with low (&lt;0.3) extraction ratio if also moderately or low protein bound (fu&gt;0.1)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24490" marR="24490" marT="0" marB="0"/>
                </a:tc>
                <a:tc>
                  <a:txBody>
                    <a:bodyPr/>
                    <a:lstStyle/>
                    <a:p>
                      <a:pPr>
                        <a:lnSpc>
                          <a:spcPct val="107000"/>
                        </a:lnSpc>
                        <a:spcAft>
                          <a:spcPts val="800"/>
                        </a:spcAft>
                      </a:pPr>
                      <a:r>
                        <a:rPr lang="en-US" sz="1100">
                          <a:effectLst/>
                        </a:rPr>
                        <a:t>Increased in highly protein-bound drugs (fu&lt;0.1) and in water-soluble drugs</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24490" marR="24490" marT="0" marB="0"/>
                </a:tc>
                <a:tc>
                  <a:txBody>
                    <a:bodyPr/>
                    <a:lstStyle/>
                    <a:p>
                      <a:pPr>
                        <a:lnSpc>
                          <a:spcPct val="107000"/>
                        </a:lnSpc>
                        <a:spcAft>
                          <a:spcPts val="800"/>
                        </a:spcAft>
                      </a:pPr>
                      <a:r>
                        <a:rPr lang="en-US" sz="1100">
                          <a:effectLst/>
                        </a:rPr>
                        <a:t>Increased if moderate (0.3 – 0.7) to high (&gt;0.7) hepatic extraction ratio</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24490" marR="24490" marT="0" marB="0"/>
                </a:tc>
                <a:tc>
                  <a:txBody>
                    <a:bodyPr/>
                    <a:lstStyle/>
                    <a:p>
                      <a:pPr>
                        <a:lnSpc>
                          <a:spcPct val="107000"/>
                        </a:lnSpc>
                        <a:spcAft>
                          <a:spcPts val="800"/>
                        </a:spcAft>
                      </a:pPr>
                      <a:r>
                        <a:rPr lang="en-US" sz="1100">
                          <a:effectLst/>
                        </a:rPr>
                        <a:t>- F approximately doubled</a:t>
                      </a:r>
                    </a:p>
                    <a:p>
                      <a:pPr>
                        <a:lnSpc>
                          <a:spcPct val="107000"/>
                        </a:lnSpc>
                        <a:spcAft>
                          <a:spcPts val="800"/>
                        </a:spcAft>
                      </a:pPr>
                      <a:r>
                        <a:rPr lang="en-US" sz="1100">
                          <a:effectLst/>
                        </a:rPr>
                        <a:t>- Vd increased for ascites volume in hydrosoluble drugs</a:t>
                      </a:r>
                    </a:p>
                    <a:p>
                      <a:pPr>
                        <a:lnSpc>
                          <a:spcPct val="107000"/>
                        </a:lnSpc>
                        <a:spcAft>
                          <a:spcPts val="800"/>
                        </a:spcAft>
                      </a:pPr>
                      <a:r>
                        <a:rPr lang="en-US" sz="1100">
                          <a:effectLst/>
                        </a:rPr>
                        <a:t>- No firm recommendations for extent of CL decrease or Vd increase in higly protein bound drugs</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24490" marR="24490" marT="0" marB="0"/>
                </a:tc>
                <a:extLst>
                  <a:ext uri="{0D108BD9-81ED-4DB2-BD59-A6C34878D82A}">
                    <a16:rowId xmlns:a16="http://schemas.microsoft.com/office/drawing/2014/main" val="2540057429"/>
                  </a:ext>
                </a:extLst>
              </a:tr>
              <a:tr h="1159513">
                <a:tc>
                  <a:txBody>
                    <a:bodyPr/>
                    <a:lstStyle/>
                    <a:p>
                      <a:pPr>
                        <a:lnSpc>
                          <a:spcPct val="107000"/>
                        </a:lnSpc>
                        <a:spcAft>
                          <a:spcPts val="800"/>
                        </a:spcAft>
                      </a:pPr>
                      <a:r>
                        <a:rPr lang="en-US" sz="1100" dirty="0">
                          <a:effectLst/>
                        </a:rPr>
                        <a:t>Renal failure (stages 3-5, i.e. creatinine clearance &lt; 60 ml/min) </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24490" marR="24490" marT="0" marB="0"/>
                </a:tc>
                <a:tc>
                  <a:txBody>
                    <a:bodyPr/>
                    <a:lstStyle/>
                    <a:p>
                      <a:pPr>
                        <a:lnSpc>
                          <a:spcPct val="107000"/>
                        </a:lnSpc>
                        <a:spcAft>
                          <a:spcPts val="800"/>
                        </a:spcAft>
                      </a:pPr>
                      <a:r>
                        <a:rPr lang="en-US" sz="1100">
                          <a:effectLst/>
                        </a:rPr>
                        <a:t>- Decreased renal clearance proportionally to decreased creatinine clearance</a:t>
                      </a:r>
                    </a:p>
                    <a:p>
                      <a:pPr>
                        <a:lnSpc>
                          <a:spcPct val="107000"/>
                        </a:lnSpc>
                        <a:spcAft>
                          <a:spcPts val="800"/>
                        </a:spcAft>
                      </a:pPr>
                      <a:r>
                        <a:rPr lang="en-US" sz="1100">
                          <a:effectLst/>
                        </a:rPr>
                        <a:t>- Decreased non-renal clearance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24490" marR="24490" marT="0" marB="0"/>
                </a:tc>
                <a:tc>
                  <a:txBody>
                    <a:bodyPr/>
                    <a:lstStyle/>
                    <a:p>
                      <a:pPr>
                        <a:lnSpc>
                          <a:spcPct val="107000"/>
                        </a:lnSpc>
                        <a:spcAft>
                          <a:spcPts val="800"/>
                        </a:spcAft>
                      </a:pPr>
                      <a:r>
                        <a:rPr lang="en-US" sz="1100">
                          <a:effectLst/>
                        </a:rPr>
                        <a:t>Increased for water-soluble drugs with low to moderate Vd (&lt;0.7 L/kg) and in highly albumin bound drugs</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24490" marR="24490" marT="0" marB="0"/>
                </a:tc>
                <a:tc>
                  <a:txBody>
                    <a:bodyPr/>
                    <a:lstStyle/>
                    <a:p>
                      <a:pPr>
                        <a:lnSpc>
                          <a:spcPct val="107000"/>
                        </a:lnSpc>
                        <a:spcAft>
                          <a:spcPts val="800"/>
                        </a:spcAft>
                      </a:pPr>
                      <a:r>
                        <a:rPr lang="en-US" sz="1100">
                          <a:effectLst/>
                        </a:rPr>
                        <a:t>Decreased bioavailability</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24490" marR="24490" marT="0" marB="0"/>
                </a:tc>
                <a:tc>
                  <a:txBody>
                    <a:bodyPr/>
                    <a:lstStyle/>
                    <a:p>
                      <a:pPr>
                        <a:lnSpc>
                          <a:spcPct val="107000"/>
                        </a:lnSpc>
                        <a:spcAft>
                          <a:spcPts val="800"/>
                        </a:spcAft>
                      </a:pPr>
                      <a:r>
                        <a:rPr lang="en-US" sz="1100">
                          <a:effectLst/>
                        </a:rPr>
                        <a:t>- Decrease renal drug clearance for the same percent for which creatinine clearance is decreased (11)</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24490" marR="24490" marT="0" marB="0"/>
                </a:tc>
                <a:extLst>
                  <a:ext uri="{0D108BD9-81ED-4DB2-BD59-A6C34878D82A}">
                    <a16:rowId xmlns:a16="http://schemas.microsoft.com/office/drawing/2014/main" val="1029959156"/>
                  </a:ext>
                </a:extLst>
              </a:tr>
              <a:tr h="601584">
                <a:tc>
                  <a:txBody>
                    <a:bodyPr/>
                    <a:lstStyle/>
                    <a:p>
                      <a:pPr>
                        <a:lnSpc>
                          <a:spcPct val="107000"/>
                        </a:lnSpc>
                        <a:spcAft>
                          <a:spcPts val="800"/>
                        </a:spcAft>
                      </a:pPr>
                      <a:r>
                        <a:rPr lang="en-US" sz="1100" dirty="0">
                          <a:effectLst/>
                        </a:rPr>
                        <a:t>Hypoalbuminemia </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24490" marR="24490" marT="0" marB="0"/>
                </a:tc>
                <a:tc>
                  <a:txBody>
                    <a:bodyPr/>
                    <a:lstStyle/>
                    <a:p>
                      <a:pPr>
                        <a:lnSpc>
                          <a:spcPct val="107000"/>
                        </a:lnSpc>
                        <a:spcAft>
                          <a:spcPts val="800"/>
                        </a:spcAft>
                      </a:pPr>
                      <a:r>
                        <a:rPr lang="en-US" sz="1100">
                          <a:effectLst/>
                        </a:rPr>
                        <a:t>- Increase of total drug clearance of highly albumin-bound drugs</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24490" marR="24490" marT="0" marB="0"/>
                </a:tc>
                <a:tc>
                  <a:txBody>
                    <a:bodyPr/>
                    <a:lstStyle/>
                    <a:p>
                      <a:pPr>
                        <a:lnSpc>
                          <a:spcPct val="107000"/>
                        </a:lnSpc>
                        <a:spcAft>
                          <a:spcPts val="800"/>
                        </a:spcAft>
                      </a:pPr>
                      <a:r>
                        <a:rPr lang="en-US" sz="1100">
                          <a:effectLst/>
                        </a:rPr>
                        <a:t>- Increase of Vd of highly albumin-bound drugs</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24490" marR="24490" marT="0" marB="0"/>
                </a:tc>
                <a:tc>
                  <a:txBody>
                    <a:bodyPr/>
                    <a:lstStyle/>
                    <a:p>
                      <a:pPr>
                        <a:lnSpc>
                          <a:spcPct val="107000"/>
                        </a:lnSpc>
                        <a:spcAft>
                          <a:spcPts val="800"/>
                        </a:spcAft>
                      </a:pPr>
                      <a:r>
                        <a:rPr lang="en-US" sz="1100">
                          <a:effectLst/>
                        </a:rPr>
                        <a:t>- No change</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24490" marR="24490" marT="0" marB="0"/>
                </a:tc>
                <a:tc>
                  <a:txBody>
                    <a:bodyPr/>
                    <a:lstStyle/>
                    <a:p>
                      <a:pPr>
                        <a:lnSpc>
                          <a:spcPct val="107000"/>
                        </a:lnSpc>
                        <a:spcAft>
                          <a:spcPts val="800"/>
                        </a:spcAft>
                      </a:pPr>
                      <a:r>
                        <a:rPr lang="en-US" sz="1100">
                          <a:effectLst/>
                        </a:rPr>
                        <a:t>- CL and Vd almost doubled</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24490" marR="24490" marT="0" marB="0"/>
                </a:tc>
                <a:extLst>
                  <a:ext uri="{0D108BD9-81ED-4DB2-BD59-A6C34878D82A}">
                    <a16:rowId xmlns:a16="http://schemas.microsoft.com/office/drawing/2014/main" val="3525975092"/>
                  </a:ext>
                </a:extLst>
              </a:tr>
              <a:tr h="803763">
                <a:tc>
                  <a:txBody>
                    <a:bodyPr/>
                    <a:lstStyle/>
                    <a:p>
                      <a:pPr>
                        <a:lnSpc>
                          <a:spcPct val="107000"/>
                        </a:lnSpc>
                        <a:spcAft>
                          <a:spcPts val="800"/>
                        </a:spcAft>
                      </a:pPr>
                      <a:r>
                        <a:rPr lang="en-US" sz="1100" dirty="0">
                          <a:effectLst/>
                        </a:rPr>
                        <a:t>Sepsis </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24490" marR="24490" marT="0" marB="0"/>
                </a:tc>
                <a:tc>
                  <a:txBody>
                    <a:bodyPr/>
                    <a:lstStyle/>
                    <a:p>
                      <a:pPr>
                        <a:lnSpc>
                          <a:spcPct val="107000"/>
                        </a:lnSpc>
                        <a:spcAft>
                          <a:spcPts val="800"/>
                        </a:spcAft>
                      </a:pPr>
                      <a:r>
                        <a:rPr lang="en-US" sz="1100">
                          <a:effectLst/>
                        </a:rPr>
                        <a:t>- Increase in CL of renally eliminated hydrophyllic drugs, if renal function is not compromised</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24490" marR="24490" marT="0" marB="0"/>
                </a:tc>
                <a:tc>
                  <a:txBody>
                    <a:bodyPr/>
                    <a:lstStyle/>
                    <a:p>
                      <a:pPr>
                        <a:lnSpc>
                          <a:spcPct val="107000"/>
                        </a:lnSpc>
                        <a:spcAft>
                          <a:spcPts val="800"/>
                        </a:spcAft>
                      </a:pPr>
                      <a:r>
                        <a:rPr lang="en-US" sz="1100">
                          <a:effectLst/>
                        </a:rPr>
                        <a:t>- Increase of Vd of hydrophyllic drugs</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24490" marR="24490" marT="0" marB="0"/>
                </a:tc>
                <a:tc>
                  <a:txBody>
                    <a:bodyPr/>
                    <a:lstStyle/>
                    <a:p>
                      <a:pPr>
                        <a:lnSpc>
                          <a:spcPct val="107000"/>
                        </a:lnSpc>
                        <a:spcAft>
                          <a:spcPts val="800"/>
                        </a:spcAft>
                      </a:pPr>
                      <a:r>
                        <a:rPr lang="en-US" sz="1100">
                          <a:effectLst/>
                        </a:rPr>
                        <a:t>- no reports with clear findings</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24490" marR="24490" marT="0" marB="0"/>
                </a:tc>
                <a:tc>
                  <a:txBody>
                    <a:bodyPr/>
                    <a:lstStyle/>
                    <a:p>
                      <a:pPr>
                        <a:lnSpc>
                          <a:spcPct val="107000"/>
                        </a:lnSpc>
                        <a:spcAft>
                          <a:spcPts val="800"/>
                        </a:spcAft>
                      </a:pPr>
                      <a:r>
                        <a:rPr lang="en-US" sz="1100" dirty="0">
                          <a:effectLst/>
                        </a:rPr>
                        <a:t>- increase </a:t>
                      </a:r>
                      <a:r>
                        <a:rPr lang="en-US" sz="1100" dirty="0" err="1">
                          <a:effectLst/>
                        </a:rPr>
                        <a:t>Vd</a:t>
                      </a:r>
                      <a:r>
                        <a:rPr lang="en-US" sz="1100" dirty="0">
                          <a:effectLst/>
                        </a:rPr>
                        <a:t> and CL for about 50% each, if renal function is not compromised</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24490" marR="24490" marT="0" marB="0"/>
                </a:tc>
                <a:extLst>
                  <a:ext uri="{0D108BD9-81ED-4DB2-BD59-A6C34878D82A}">
                    <a16:rowId xmlns:a16="http://schemas.microsoft.com/office/drawing/2014/main" val="1825932912"/>
                  </a:ext>
                </a:extLst>
              </a:tr>
            </a:tbl>
          </a:graphicData>
        </a:graphic>
      </p:graphicFrame>
      <p:sp>
        <p:nvSpPr>
          <p:cNvPr id="5" name="TextBox 4">
            <a:extLst>
              <a:ext uri="{FF2B5EF4-FFF2-40B4-BE49-F238E27FC236}">
                <a16:creationId xmlns:a16="http://schemas.microsoft.com/office/drawing/2014/main" id="{AB9EF46D-0905-96D5-7731-065A8C4FBED1}"/>
              </a:ext>
            </a:extLst>
          </p:cNvPr>
          <p:cNvSpPr txBox="1"/>
          <p:nvPr/>
        </p:nvSpPr>
        <p:spPr>
          <a:xfrm>
            <a:off x="187778" y="2598413"/>
            <a:ext cx="3220753" cy="2308324"/>
          </a:xfrm>
          <a:prstGeom prst="rect">
            <a:avLst/>
          </a:prstGeom>
          <a:noFill/>
        </p:spPr>
        <p:txBody>
          <a:bodyPr wrap="none" rtlCol="0">
            <a:spAutoFit/>
          </a:bodyPr>
          <a:lstStyle/>
          <a:p>
            <a:r>
              <a:rPr lang="sr-Latn-RS" sz="1200" dirty="0"/>
              <a:t>Legend: </a:t>
            </a:r>
            <a:r>
              <a:rPr lang="en-US" sz="1200" dirty="0">
                <a:effectLst/>
                <a:latin typeface="Times New Roman" panose="02020603050405020304" pitchFamily="18" charset="0"/>
                <a:ea typeface="Calibri" panose="020F0502020204030204" pitchFamily="34" charset="0"/>
              </a:rPr>
              <a:t>EF – ejection fraction </a:t>
            </a:r>
            <a:endParaRPr lang="sr-Latn-RS" sz="1200" dirty="0">
              <a:effectLst/>
              <a:latin typeface="Times New Roman" panose="02020603050405020304" pitchFamily="18" charset="0"/>
              <a:ea typeface="Calibri" panose="020F0502020204030204" pitchFamily="34" charset="0"/>
            </a:endParaRPr>
          </a:p>
          <a:p>
            <a:r>
              <a:rPr lang="en-US" sz="1200" dirty="0">
                <a:effectLst/>
                <a:latin typeface="Times New Roman" panose="02020603050405020304" pitchFamily="18" charset="0"/>
                <a:ea typeface="Calibri" panose="020F0502020204030204" pitchFamily="34" charset="0"/>
              </a:rPr>
              <a:t>(normal values 74 +/- 9% for women </a:t>
            </a:r>
            <a:endParaRPr lang="sr-Latn-RS" sz="1200" dirty="0">
              <a:effectLst/>
              <a:latin typeface="Times New Roman" panose="02020603050405020304" pitchFamily="18" charset="0"/>
              <a:ea typeface="Calibri" panose="020F0502020204030204" pitchFamily="34" charset="0"/>
            </a:endParaRPr>
          </a:p>
          <a:p>
            <a:r>
              <a:rPr lang="en-US" sz="1200" dirty="0">
                <a:effectLst/>
                <a:latin typeface="Times New Roman" panose="02020603050405020304" pitchFamily="18" charset="0"/>
                <a:ea typeface="Calibri" panose="020F0502020204030204" pitchFamily="34" charset="0"/>
              </a:rPr>
              <a:t>and 63 +/- 7% for men) (14); </a:t>
            </a:r>
            <a:endParaRPr lang="sr-Latn-RS" sz="1200" dirty="0">
              <a:effectLst/>
              <a:latin typeface="Times New Roman" panose="02020603050405020304" pitchFamily="18" charset="0"/>
              <a:ea typeface="Calibri" panose="020F0502020204030204" pitchFamily="34" charset="0"/>
            </a:endParaRPr>
          </a:p>
          <a:p>
            <a:r>
              <a:rPr lang="en-US" sz="1200" dirty="0">
                <a:effectLst/>
                <a:latin typeface="Times New Roman" panose="02020603050405020304" pitchFamily="18" charset="0"/>
                <a:ea typeface="Calibri" panose="020F0502020204030204" pitchFamily="34" charset="0"/>
              </a:rPr>
              <a:t>CL – total drug clearance; </a:t>
            </a:r>
            <a:endParaRPr lang="sr-Latn-RS" sz="1200" dirty="0">
              <a:effectLst/>
              <a:latin typeface="Times New Roman" panose="02020603050405020304" pitchFamily="18" charset="0"/>
              <a:ea typeface="Calibri" panose="020F0502020204030204" pitchFamily="34" charset="0"/>
            </a:endParaRPr>
          </a:p>
          <a:p>
            <a:r>
              <a:rPr lang="en-US" sz="1200" dirty="0">
                <a:effectLst/>
                <a:latin typeface="Times New Roman" panose="02020603050405020304" pitchFamily="18" charset="0"/>
                <a:ea typeface="Calibri" panose="020F0502020204030204" pitchFamily="34" charset="0"/>
              </a:rPr>
              <a:t>BCS - Biopharmaceutics Classification System, </a:t>
            </a:r>
            <a:endParaRPr lang="sr-Latn-RS" sz="1200" dirty="0">
              <a:effectLst/>
              <a:latin typeface="Times New Roman" panose="02020603050405020304" pitchFamily="18" charset="0"/>
              <a:ea typeface="Calibri" panose="020F0502020204030204" pitchFamily="34" charset="0"/>
            </a:endParaRPr>
          </a:p>
          <a:p>
            <a:r>
              <a:rPr lang="en-US" sz="1200" dirty="0">
                <a:effectLst/>
                <a:latin typeface="Times New Roman" panose="02020603050405020304" pitchFamily="18" charset="0"/>
                <a:ea typeface="Calibri" panose="020F0502020204030204" pitchFamily="34" charset="0"/>
              </a:rPr>
              <a:t>which divides drugs to 4 classes </a:t>
            </a:r>
            <a:endParaRPr lang="sr-Latn-RS" sz="1200" dirty="0">
              <a:effectLst/>
              <a:latin typeface="Times New Roman" panose="02020603050405020304" pitchFamily="18" charset="0"/>
              <a:ea typeface="Calibri" panose="020F0502020204030204" pitchFamily="34" charset="0"/>
            </a:endParaRPr>
          </a:p>
          <a:p>
            <a:r>
              <a:rPr lang="en-US" sz="1200" dirty="0">
                <a:effectLst/>
                <a:latin typeface="Times New Roman" panose="02020603050405020304" pitchFamily="18" charset="0"/>
                <a:ea typeface="Calibri" panose="020F0502020204030204" pitchFamily="34" charset="0"/>
              </a:rPr>
              <a:t>(1 – high water solubility and high permeability; </a:t>
            </a:r>
            <a:endParaRPr lang="sr-Latn-RS" sz="1200" dirty="0">
              <a:effectLst/>
              <a:latin typeface="Times New Roman" panose="02020603050405020304" pitchFamily="18" charset="0"/>
              <a:ea typeface="Calibri" panose="020F0502020204030204" pitchFamily="34" charset="0"/>
            </a:endParaRPr>
          </a:p>
          <a:p>
            <a:r>
              <a:rPr lang="en-US" sz="1200" dirty="0">
                <a:effectLst/>
                <a:latin typeface="Times New Roman" panose="02020603050405020304" pitchFamily="18" charset="0"/>
                <a:ea typeface="Calibri" panose="020F0502020204030204" pitchFamily="34" charset="0"/>
              </a:rPr>
              <a:t>2 - low water solubility and high permeability; </a:t>
            </a:r>
            <a:endParaRPr lang="sr-Latn-RS" sz="1200" dirty="0">
              <a:effectLst/>
              <a:latin typeface="Times New Roman" panose="02020603050405020304" pitchFamily="18" charset="0"/>
              <a:ea typeface="Calibri" panose="020F0502020204030204" pitchFamily="34" charset="0"/>
            </a:endParaRPr>
          </a:p>
          <a:p>
            <a:r>
              <a:rPr lang="en-US" sz="1200" dirty="0">
                <a:effectLst/>
                <a:latin typeface="Times New Roman" panose="02020603050405020304" pitchFamily="18" charset="0"/>
                <a:ea typeface="Calibri" panose="020F0502020204030204" pitchFamily="34" charset="0"/>
              </a:rPr>
              <a:t>3 - high water solubility and low permeability; </a:t>
            </a:r>
            <a:endParaRPr lang="sr-Latn-RS" sz="1200" dirty="0">
              <a:effectLst/>
              <a:latin typeface="Times New Roman" panose="02020603050405020304" pitchFamily="18" charset="0"/>
              <a:ea typeface="Calibri" panose="020F0502020204030204" pitchFamily="34" charset="0"/>
            </a:endParaRPr>
          </a:p>
          <a:p>
            <a:r>
              <a:rPr lang="en-US" sz="1200" dirty="0">
                <a:effectLst/>
                <a:latin typeface="Times New Roman" panose="02020603050405020304" pitchFamily="18" charset="0"/>
                <a:ea typeface="Calibri" panose="020F0502020204030204" pitchFamily="34" charset="0"/>
              </a:rPr>
              <a:t>4 - low water solubility and low permeability); </a:t>
            </a:r>
            <a:endParaRPr lang="sr-Latn-RS" sz="1200" dirty="0">
              <a:effectLst/>
              <a:latin typeface="Times New Roman" panose="02020603050405020304" pitchFamily="18" charset="0"/>
              <a:ea typeface="Calibri" panose="020F0502020204030204" pitchFamily="34" charset="0"/>
            </a:endParaRPr>
          </a:p>
          <a:p>
            <a:r>
              <a:rPr lang="en-US" sz="1200" dirty="0">
                <a:effectLst/>
                <a:latin typeface="Times New Roman" panose="02020603050405020304" pitchFamily="18" charset="0"/>
                <a:ea typeface="Calibri" panose="020F0502020204030204" pitchFamily="34" charset="0"/>
              </a:rPr>
              <a:t>fu – fraction of unbound drug in plasma; </a:t>
            </a:r>
            <a:endParaRPr lang="sr-Latn-RS" sz="1200" dirty="0">
              <a:effectLst/>
              <a:latin typeface="Times New Roman" panose="02020603050405020304" pitchFamily="18" charset="0"/>
              <a:ea typeface="Calibri" panose="020F0502020204030204" pitchFamily="34" charset="0"/>
            </a:endParaRPr>
          </a:p>
          <a:p>
            <a:r>
              <a:rPr lang="en-US" sz="1200" dirty="0" err="1">
                <a:effectLst/>
                <a:latin typeface="Times New Roman" panose="02020603050405020304" pitchFamily="18" charset="0"/>
                <a:ea typeface="Calibri" panose="020F0502020204030204" pitchFamily="34" charset="0"/>
              </a:rPr>
              <a:t>Vd</a:t>
            </a:r>
            <a:r>
              <a:rPr lang="en-US" sz="1200" dirty="0">
                <a:effectLst/>
                <a:latin typeface="Times New Roman" panose="02020603050405020304" pitchFamily="18" charset="0"/>
                <a:ea typeface="Calibri" panose="020F0502020204030204" pitchFamily="34" charset="0"/>
              </a:rPr>
              <a:t> – volume of distribution</a:t>
            </a:r>
            <a:endParaRPr lang="en-US" sz="1200" dirty="0"/>
          </a:p>
        </p:txBody>
      </p:sp>
    </p:spTree>
    <p:extLst>
      <p:ext uri="{BB962C8B-B14F-4D97-AF65-F5344CB8AC3E}">
        <p14:creationId xmlns:p14="http://schemas.microsoft.com/office/powerpoint/2010/main" val="204347750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F73E0A-8DF9-83E2-1034-D4C9B0174ECE}"/>
              </a:ext>
            </a:extLst>
          </p:cNvPr>
          <p:cNvSpPr>
            <a:spLocks noGrp="1"/>
          </p:cNvSpPr>
          <p:nvPr>
            <p:ph type="title"/>
          </p:nvPr>
        </p:nvSpPr>
        <p:spPr/>
        <p:txBody>
          <a:bodyPr/>
          <a:lstStyle/>
          <a:p>
            <a:r>
              <a:rPr lang="sr-Latn-RS" dirty="0"/>
              <a:t>Message</a:t>
            </a:r>
            <a:endParaRPr lang="en-US" dirty="0"/>
          </a:p>
        </p:txBody>
      </p:sp>
      <p:sp>
        <p:nvSpPr>
          <p:cNvPr id="3" name="Content Placeholder 2">
            <a:extLst>
              <a:ext uri="{FF2B5EF4-FFF2-40B4-BE49-F238E27FC236}">
                <a16:creationId xmlns:a16="http://schemas.microsoft.com/office/drawing/2014/main" id="{F0B95984-3166-E688-5C6D-C1F5CB7D4B76}"/>
              </a:ext>
            </a:extLst>
          </p:cNvPr>
          <p:cNvSpPr>
            <a:spLocks noGrp="1"/>
          </p:cNvSpPr>
          <p:nvPr>
            <p:ph idx="1"/>
          </p:nvPr>
        </p:nvSpPr>
        <p:spPr/>
        <p:txBody>
          <a:bodyPr>
            <a:normAutofit fontScale="85000" lnSpcReduction="10000"/>
          </a:bodyPr>
          <a:lstStyle/>
          <a:p>
            <a:r>
              <a:rPr lang="en-GB" dirty="0"/>
              <a:t>Individualizing drug dosage regimen, i.e. adjusting it to characteristics of a patient which directly or indirectly influence pharmacokinetics of the prescribed drug, is one of the most important ways of preventing toxic and adverse drug reactions while achieving optimal efficacy. </a:t>
            </a:r>
            <a:endParaRPr lang="sr-Latn-RS" dirty="0"/>
          </a:p>
          <a:p>
            <a:r>
              <a:rPr lang="en-GB" dirty="0"/>
              <a:t>Majority of adverse drug reactions are dose-dependent, and our aim when prescribing should be to achieve intended effect of a drug with minimal exposure of non-target tissues; this is especially important when </a:t>
            </a:r>
            <a:r>
              <a:rPr lang="en-GB" dirty="0" err="1"/>
              <a:t>precribing</a:t>
            </a:r>
            <a:r>
              <a:rPr lang="en-GB" dirty="0"/>
              <a:t> drugs with narrow therapeutic window, where effective plasma concentrations from the upper part of therapeutic range intermingle with toxic plasma concentrations. </a:t>
            </a:r>
            <a:endParaRPr lang="sr-Latn-RS" dirty="0"/>
          </a:p>
          <a:p>
            <a:r>
              <a:rPr lang="en-GB" dirty="0"/>
              <a:t>Although the task of individualizing drug dosage regimen is as complex as human organism itself, and rarely achievable with full accuracy, the precision is not critical. In other words, we need to be precise only to the extent that would achieve efficacy and avoidance of clinically significant adverse effects.</a:t>
            </a:r>
            <a:endParaRPr lang="en-US" dirty="0"/>
          </a:p>
        </p:txBody>
      </p:sp>
    </p:spTree>
    <p:extLst>
      <p:ext uri="{BB962C8B-B14F-4D97-AF65-F5344CB8AC3E}">
        <p14:creationId xmlns:p14="http://schemas.microsoft.com/office/powerpoint/2010/main" val="391675789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2F766A3-82DF-2D0E-282A-39A78EF8D709}"/>
              </a:ext>
            </a:extLst>
          </p:cNvPr>
          <p:cNvSpPr>
            <a:spLocks noGrp="1"/>
          </p:cNvSpPr>
          <p:nvPr>
            <p:ph type="title"/>
          </p:nvPr>
        </p:nvSpPr>
        <p:spPr/>
        <p:txBody>
          <a:bodyPr/>
          <a:lstStyle/>
          <a:p>
            <a:r>
              <a:rPr lang="en-US" dirty="0"/>
              <a:t>BASIC PHARMACOKINETIC PARAMETERS</a:t>
            </a:r>
          </a:p>
        </p:txBody>
      </p:sp>
      <p:sp>
        <p:nvSpPr>
          <p:cNvPr id="3" name="Content Placeholder 2">
            <a:extLst>
              <a:ext uri="{FF2B5EF4-FFF2-40B4-BE49-F238E27FC236}">
                <a16:creationId xmlns:a16="http://schemas.microsoft.com/office/drawing/2014/main" id="{0DB0A053-4242-F85A-9C7C-DB517DC45071}"/>
              </a:ext>
            </a:extLst>
          </p:cNvPr>
          <p:cNvSpPr>
            <a:spLocks noGrp="1"/>
          </p:cNvSpPr>
          <p:nvPr>
            <p:ph idx="1"/>
          </p:nvPr>
        </p:nvSpPr>
        <p:spPr>
          <a:xfrm>
            <a:off x="838200" y="1847850"/>
            <a:ext cx="10515600" cy="4351338"/>
          </a:xfrm>
        </p:spPr>
        <p:txBody>
          <a:bodyPr>
            <a:normAutofit fontScale="85000" lnSpcReduction="20000"/>
          </a:bodyPr>
          <a:lstStyle/>
          <a:p>
            <a:r>
              <a:rPr lang="en-GB" dirty="0"/>
              <a:t>The basic pharmacokinetic parameters that can be used to describe the movement of the drug through the human body are the volume of distribution, drug clearance and elimination constant </a:t>
            </a:r>
            <a:endParaRPr lang="sr-Latn-RS" dirty="0"/>
          </a:p>
          <a:p>
            <a:r>
              <a:rPr lang="en-GB" dirty="0"/>
              <a:t>The volume of distribution refers to the extent to which the drug penetrates the tissues and cells, while the clearance of the drug and the elimination constant express the same thing in different ways: the </a:t>
            </a:r>
            <a:r>
              <a:rPr lang="en-GB" b="1" dirty="0"/>
              <a:t>rate</a:t>
            </a:r>
            <a:r>
              <a:rPr lang="en-GB" dirty="0"/>
              <a:t> at which the drug is eliminated from the body.</a:t>
            </a:r>
            <a:endParaRPr lang="sr-Latn-RS" dirty="0"/>
          </a:p>
          <a:p>
            <a:r>
              <a:rPr lang="en-GB" dirty="0"/>
              <a:t>There is a mathematical connection between these three parameters, so that any one of them can be calculated at any moment if the other two are known. The mathematical relationship is:</a:t>
            </a:r>
          </a:p>
          <a:p>
            <a:pPr marL="0" indent="0">
              <a:buNone/>
            </a:pPr>
            <a:endParaRPr lang="sr-Latn-RS" dirty="0"/>
          </a:p>
          <a:p>
            <a:pPr marL="0" indent="0">
              <a:buNone/>
            </a:pPr>
            <a:endParaRPr lang="en-GB" dirty="0"/>
          </a:p>
          <a:p>
            <a:r>
              <a:rPr lang="en-GB" dirty="0"/>
              <a:t>where Ke = elimination constant, </a:t>
            </a:r>
            <a:r>
              <a:rPr lang="sr-Latn-RS" dirty="0"/>
              <a:t>Cl</a:t>
            </a:r>
            <a:r>
              <a:rPr lang="en-GB" dirty="0"/>
              <a:t> = drug clearance , and  </a:t>
            </a:r>
            <a:r>
              <a:rPr lang="sr-Latn-RS" dirty="0"/>
              <a:t>V </a:t>
            </a:r>
            <a:r>
              <a:rPr lang="en-GB" dirty="0"/>
              <a:t>= volume of drug distribution.</a:t>
            </a:r>
          </a:p>
          <a:p>
            <a:endParaRPr lang="en-US" dirty="0"/>
          </a:p>
        </p:txBody>
      </p:sp>
      <p:sp>
        <p:nvSpPr>
          <p:cNvPr id="4" name="Rectangle 2">
            <a:extLst>
              <a:ext uri="{FF2B5EF4-FFF2-40B4-BE49-F238E27FC236}">
                <a16:creationId xmlns:a16="http://schemas.microsoft.com/office/drawing/2014/main" id="{3B2D3507-465B-FB3A-3D4E-2204DBCBFC9C}"/>
              </a:ext>
            </a:extLst>
          </p:cNvPr>
          <p:cNvSpPr>
            <a:spLocks noChangeArrowheads="1"/>
          </p:cNvSpPr>
          <p:nvPr/>
        </p:nvSpPr>
        <p:spPr bwMode="auto">
          <a:xfrm>
            <a:off x="0" y="22225"/>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5" name="Object 4">
            <a:extLst>
              <a:ext uri="{FF2B5EF4-FFF2-40B4-BE49-F238E27FC236}">
                <a16:creationId xmlns:a16="http://schemas.microsoft.com/office/drawing/2014/main" id="{20E2B53E-58DB-DAF5-1404-15038423572E}"/>
              </a:ext>
            </a:extLst>
          </p:cNvPr>
          <p:cNvGraphicFramePr>
            <a:graphicFrameLocks noChangeAspect="1"/>
          </p:cNvGraphicFramePr>
          <p:nvPr>
            <p:extLst>
              <p:ext uri="{D42A27DB-BD31-4B8C-83A1-F6EECF244321}">
                <p14:modId xmlns:p14="http://schemas.microsoft.com/office/powerpoint/2010/main" val="1334738941"/>
              </p:ext>
            </p:extLst>
          </p:nvPr>
        </p:nvGraphicFramePr>
        <p:xfrm>
          <a:off x="5486400" y="4725983"/>
          <a:ext cx="995675" cy="666527"/>
        </p:xfrm>
        <a:graphic>
          <a:graphicData uri="http://schemas.openxmlformats.org/presentationml/2006/ole">
            <mc:AlternateContent xmlns:mc="http://schemas.openxmlformats.org/markup-compatibility/2006">
              <mc:Choice xmlns:v="urn:schemas-microsoft-com:vml" Requires="v">
                <p:oleObj r:id="rId2" imgW="583947" imgH="393529" progId="Equation.3">
                  <p:embed/>
                </p:oleObj>
              </mc:Choice>
              <mc:Fallback>
                <p:oleObj r:id="rId2" imgW="583947" imgH="393529" progId="Equation.3">
                  <p:embed/>
                  <p:pic>
                    <p:nvPicPr>
                      <p:cNvPr id="0" name="Object 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486400" y="4725983"/>
                        <a:ext cx="995675" cy="666527"/>
                      </a:xfrm>
                      <a:prstGeom prst="rect">
                        <a:avLst/>
                      </a:prstGeom>
                      <a:noFill/>
                    </p:spPr>
                  </p:pic>
                </p:oleObj>
              </mc:Fallback>
            </mc:AlternateContent>
          </a:graphicData>
        </a:graphic>
      </p:graphicFrame>
    </p:spTree>
    <p:extLst>
      <p:ext uri="{BB962C8B-B14F-4D97-AF65-F5344CB8AC3E}">
        <p14:creationId xmlns:p14="http://schemas.microsoft.com/office/powerpoint/2010/main" val="104782959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E867F7-8459-A8A9-047D-B407781BC75D}"/>
              </a:ext>
            </a:extLst>
          </p:cNvPr>
          <p:cNvSpPr>
            <a:spLocks noGrp="1"/>
          </p:cNvSpPr>
          <p:nvPr>
            <p:ph type="title"/>
          </p:nvPr>
        </p:nvSpPr>
        <p:spPr/>
        <p:txBody>
          <a:bodyPr/>
          <a:lstStyle/>
          <a:p>
            <a:r>
              <a:rPr lang="sr-Latn-RS" dirty="0"/>
              <a:t>Volume of distribution</a:t>
            </a:r>
            <a:endParaRPr lang="en-US" dirty="0"/>
          </a:p>
        </p:txBody>
      </p:sp>
      <p:sp>
        <p:nvSpPr>
          <p:cNvPr id="3" name="Content Placeholder 2">
            <a:extLst>
              <a:ext uri="{FF2B5EF4-FFF2-40B4-BE49-F238E27FC236}">
                <a16:creationId xmlns:a16="http://schemas.microsoft.com/office/drawing/2014/main" id="{A741EDC1-070F-52A8-EE8D-AD0FD1F8DA85}"/>
              </a:ext>
            </a:extLst>
          </p:cNvPr>
          <p:cNvSpPr>
            <a:spLocks noGrp="1"/>
          </p:cNvSpPr>
          <p:nvPr>
            <p:ph idx="1"/>
          </p:nvPr>
        </p:nvSpPr>
        <p:spPr/>
        <p:txBody>
          <a:bodyPr/>
          <a:lstStyle/>
          <a:p>
            <a:r>
              <a:rPr lang="en-GB" dirty="0"/>
              <a:t>The volume of distribution represents the volume in which the drug would be distributed </a:t>
            </a:r>
            <a:r>
              <a:rPr lang="sr-Latn-RS" dirty="0"/>
              <a:t>provided </a:t>
            </a:r>
            <a:r>
              <a:rPr lang="en-GB" dirty="0"/>
              <a:t>that the concentration of the drug is the same in all parts of that volume, i.e. equal to the concentration of the drug in the blood. </a:t>
            </a:r>
            <a:endParaRPr lang="sr-Latn-RS" dirty="0"/>
          </a:p>
          <a:p>
            <a:pPr marL="0" indent="0">
              <a:buNone/>
            </a:pPr>
            <a:endParaRPr lang="en-US" dirty="0"/>
          </a:p>
        </p:txBody>
      </p:sp>
    </p:spTree>
    <p:extLst>
      <p:ext uri="{BB962C8B-B14F-4D97-AF65-F5344CB8AC3E}">
        <p14:creationId xmlns:p14="http://schemas.microsoft.com/office/powerpoint/2010/main" val="199575008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88CB62-13CD-2EEB-214F-F12ABA461104}"/>
              </a:ext>
            </a:extLst>
          </p:cNvPr>
          <p:cNvSpPr>
            <a:spLocks noGrp="1"/>
          </p:cNvSpPr>
          <p:nvPr>
            <p:ph type="title"/>
          </p:nvPr>
        </p:nvSpPr>
        <p:spPr/>
        <p:txBody>
          <a:bodyPr/>
          <a:lstStyle/>
          <a:p>
            <a:r>
              <a:rPr lang="sr-Latn-RS" dirty="0"/>
              <a:t>Parameters of drug elimination</a:t>
            </a:r>
            <a:endParaRPr lang="en-US" dirty="0"/>
          </a:p>
        </p:txBody>
      </p:sp>
      <p:sp>
        <p:nvSpPr>
          <p:cNvPr id="3" name="Content Placeholder 2">
            <a:extLst>
              <a:ext uri="{FF2B5EF4-FFF2-40B4-BE49-F238E27FC236}">
                <a16:creationId xmlns:a16="http://schemas.microsoft.com/office/drawing/2014/main" id="{C8F00B33-528A-7045-F501-448EDB0D1159}"/>
              </a:ext>
            </a:extLst>
          </p:cNvPr>
          <p:cNvSpPr>
            <a:spLocks noGrp="1"/>
          </p:cNvSpPr>
          <p:nvPr>
            <p:ph idx="1"/>
          </p:nvPr>
        </p:nvSpPr>
        <p:spPr>
          <a:xfrm>
            <a:off x="1083128" y="1809296"/>
            <a:ext cx="4386944" cy="4351338"/>
          </a:xfrm>
        </p:spPr>
        <p:txBody>
          <a:bodyPr>
            <a:normAutofit fontScale="92500" lnSpcReduction="10000"/>
          </a:bodyPr>
          <a:lstStyle/>
          <a:p>
            <a:r>
              <a:rPr lang="en-GB" dirty="0"/>
              <a:t>Mathematical quantities that tell us about the speed of drug elimination from the body are clearance ( Cl ), elimination constant (</a:t>
            </a:r>
            <a:r>
              <a:rPr lang="sr-Latn-RS" dirty="0"/>
              <a:t>K</a:t>
            </a:r>
            <a:r>
              <a:rPr lang="en-GB" baseline="-25000" dirty="0"/>
              <a:t>e</a:t>
            </a:r>
            <a:r>
              <a:rPr lang="en-GB" dirty="0"/>
              <a:t>) and half-elimination time (T</a:t>
            </a:r>
            <a:r>
              <a:rPr lang="en-GB" baseline="-25000" dirty="0"/>
              <a:t>1/2</a:t>
            </a:r>
            <a:r>
              <a:rPr lang="en-GB" dirty="0"/>
              <a:t>) . All three quantities can be calculated from the curve that describes the movement of serum drug concentration in time after oral administration.</a:t>
            </a:r>
            <a:endParaRPr lang="en-US" dirty="0"/>
          </a:p>
        </p:txBody>
      </p:sp>
      <p:pic>
        <p:nvPicPr>
          <p:cNvPr id="5" name="Picture 4">
            <a:extLst>
              <a:ext uri="{FF2B5EF4-FFF2-40B4-BE49-F238E27FC236}">
                <a16:creationId xmlns:a16="http://schemas.microsoft.com/office/drawing/2014/main" id="{96E3B1F3-FCD9-0311-034E-426C29CC7066}"/>
              </a:ext>
            </a:extLst>
          </p:cNvPr>
          <p:cNvPicPr>
            <a:picLocks noChangeAspect="1"/>
          </p:cNvPicPr>
          <p:nvPr/>
        </p:nvPicPr>
        <p:blipFill>
          <a:blip r:embed="rId2"/>
          <a:stretch>
            <a:fillRect/>
          </a:stretch>
        </p:blipFill>
        <p:spPr>
          <a:xfrm>
            <a:off x="5869741" y="2256935"/>
            <a:ext cx="5963412" cy="2752344"/>
          </a:xfrm>
          <a:prstGeom prst="rect">
            <a:avLst/>
          </a:prstGeom>
        </p:spPr>
      </p:pic>
    </p:spTree>
    <p:extLst>
      <p:ext uri="{BB962C8B-B14F-4D97-AF65-F5344CB8AC3E}">
        <p14:creationId xmlns:p14="http://schemas.microsoft.com/office/powerpoint/2010/main" val="421693294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0C7A10-9AA4-FB37-0A50-858D0CF33B67}"/>
              </a:ext>
            </a:extLst>
          </p:cNvPr>
          <p:cNvSpPr>
            <a:spLocks noGrp="1"/>
          </p:cNvSpPr>
          <p:nvPr>
            <p:ph type="title"/>
          </p:nvPr>
        </p:nvSpPr>
        <p:spPr/>
        <p:txBody>
          <a:bodyPr/>
          <a:lstStyle/>
          <a:p>
            <a:r>
              <a:rPr lang="sr-Latn-RS" dirty="0"/>
              <a:t>Steady-state</a:t>
            </a:r>
            <a:endParaRPr lang="en-US" dirty="0"/>
          </a:p>
        </p:txBody>
      </p:sp>
      <p:sp>
        <p:nvSpPr>
          <p:cNvPr id="3" name="Content Placeholder 2">
            <a:extLst>
              <a:ext uri="{FF2B5EF4-FFF2-40B4-BE49-F238E27FC236}">
                <a16:creationId xmlns:a16="http://schemas.microsoft.com/office/drawing/2014/main" id="{B51AA762-F838-FDD3-00D0-28FFA7DE8CCD}"/>
              </a:ext>
            </a:extLst>
          </p:cNvPr>
          <p:cNvSpPr>
            <a:spLocks noGrp="1"/>
          </p:cNvSpPr>
          <p:nvPr>
            <p:ph idx="1"/>
          </p:nvPr>
        </p:nvSpPr>
        <p:spPr/>
        <p:txBody>
          <a:bodyPr/>
          <a:lstStyle/>
          <a:p>
            <a:r>
              <a:rPr lang="en-GB" dirty="0"/>
              <a:t>When it comes to drugs with linear elimination kinetics (</a:t>
            </a:r>
            <a:r>
              <a:rPr lang="en-GB" dirty="0" err="1"/>
              <a:t>i</a:t>
            </a:r>
            <a:r>
              <a:rPr lang="sr-Latn-RS" dirty="0"/>
              <a:t>.</a:t>
            </a:r>
            <a:r>
              <a:rPr lang="en-GB" dirty="0"/>
              <a:t>e</a:t>
            </a:r>
            <a:r>
              <a:rPr lang="sr-Latn-RS" dirty="0"/>
              <a:t>.</a:t>
            </a:r>
            <a:r>
              <a:rPr lang="en-GB" dirty="0"/>
              <a:t>, drugs in which the elimination mechanisms cannot be saturated at the usual dosage, so the rate of elimination is the higher the higher the concentration of the drug in the blood, after repeated administration of the same dose, the establishment of equilibrium state in which the amount of drug that is eliminated between two doses of the drug is equal to that dose. </a:t>
            </a:r>
            <a:endParaRPr lang="en-US" dirty="0"/>
          </a:p>
        </p:txBody>
      </p:sp>
    </p:spTree>
    <p:extLst>
      <p:ext uri="{BB962C8B-B14F-4D97-AF65-F5344CB8AC3E}">
        <p14:creationId xmlns:p14="http://schemas.microsoft.com/office/powerpoint/2010/main" val="341763513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1DC411-6D41-F812-E2C8-D396177CDB5B}"/>
              </a:ext>
            </a:extLst>
          </p:cNvPr>
          <p:cNvSpPr>
            <a:spLocks noGrp="1"/>
          </p:cNvSpPr>
          <p:nvPr>
            <p:ph type="title"/>
          </p:nvPr>
        </p:nvSpPr>
        <p:spPr/>
        <p:txBody>
          <a:bodyPr/>
          <a:lstStyle/>
          <a:p>
            <a:r>
              <a:rPr lang="sr-Latn-RS" dirty="0"/>
              <a:t>Loading dose</a:t>
            </a:r>
            <a:endParaRPr lang="en-US" dirty="0"/>
          </a:p>
        </p:txBody>
      </p:sp>
      <p:sp>
        <p:nvSpPr>
          <p:cNvPr id="3" name="Content Placeholder 2">
            <a:extLst>
              <a:ext uri="{FF2B5EF4-FFF2-40B4-BE49-F238E27FC236}">
                <a16:creationId xmlns:a16="http://schemas.microsoft.com/office/drawing/2014/main" id="{40F1C3EF-E4EB-E935-9D0D-089F7FC67BED}"/>
              </a:ext>
            </a:extLst>
          </p:cNvPr>
          <p:cNvSpPr>
            <a:spLocks noGrp="1"/>
          </p:cNvSpPr>
          <p:nvPr>
            <p:ph idx="1"/>
          </p:nvPr>
        </p:nvSpPr>
        <p:spPr/>
        <p:txBody>
          <a:bodyPr/>
          <a:lstStyle/>
          <a:p>
            <a:r>
              <a:rPr lang="en-GB" dirty="0"/>
              <a:t>The steady-state can be reached faster than 4-5 half- elimination times, if we apply as the first loading dose of the drug, which is several times higher than the usual single dose (maintenance dose). </a:t>
            </a:r>
            <a:endParaRPr lang="sr-Latn-RS" dirty="0"/>
          </a:p>
          <a:p>
            <a:r>
              <a:rPr lang="en-GB" dirty="0"/>
              <a:t>Loading doses are not adjusted to possible disorders of liver or kidney function in patients, because with their one-time administration we will certainly not exceed the target concentrations in the blood that we expect in a steady state.</a:t>
            </a:r>
            <a:endParaRPr lang="en-US" dirty="0"/>
          </a:p>
        </p:txBody>
      </p:sp>
    </p:spTree>
    <p:extLst>
      <p:ext uri="{BB962C8B-B14F-4D97-AF65-F5344CB8AC3E}">
        <p14:creationId xmlns:p14="http://schemas.microsoft.com/office/powerpoint/2010/main" val="411196332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0CB7CB-7471-4D32-274F-6F405E9B2495}"/>
              </a:ext>
            </a:extLst>
          </p:cNvPr>
          <p:cNvSpPr>
            <a:spLocks noGrp="1"/>
          </p:cNvSpPr>
          <p:nvPr>
            <p:ph type="title"/>
          </p:nvPr>
        </p:nvSpPr>
        <p:spPr/>
        <p:txBody>
          <a:bodyPr/>
          <a:lstStyle/>
          <a:p>
            <a:r>
              <a:rPr lang="sr-Latn-RS" dirty="0"/>
              <a:t>Calculating appropriate drug dose</a:t>
            </a:r>
            <a:endParaRPr lang="en-US" dirty="0"/>
          </a:p>
        </p:txBody>
      </p:sp>
      <p:sp>
        <p:nvSpPr>
          <p:cNvPr id="3" name="Content Placeholder 2">
            <a:extLst>
              <a:ext uri="{FF2B5EF4-FFF2-40B4-BE49-F238E27FC236}">
                <a16:creationId xmlns:a16="http://schemas.microsoft.com/office/drawing/2014/main" id="{2EE56A8D-1633-C8B0-4145-5EE484080381}"/>
              </a:ext>
            </a:extLst>
          </p:cNvPr>
          <p:cNvSpPr>
            <a:spLocks noGrp="1"/>
          </p:cNvSpPr>
          <p:nvPr>
            <p:ph idx="1"/>
          </p:nvPr>
        </p:nvSpPr>
        <p:spPr/>
        <p:txBody>
          <a:bodyPr/>
          <a:lstStyle/>
          <a:p>
            <a:r>
              <a:rPr lang="en-GB" dirty="0"/>
              <a:t>Drug dosing individualization could be defined as choosing a drug dosing regimen for individual patient that will achieve maximum therapeutic effect with minimum toxicity. </a:t>
            </a:r>
            <a:endParaRPr lang="sr-Latn-RS" dirty="0"/>
          </a:p>
          <a:p>
            <a:r>
              <a:rPr lang="en-GB" dirty="0"/>
              <a:t>Although still predominant in clinical practice, the approach “one-dose-fits-all” where drug dosing regimen is prescribed according to recommendations from a summary of product characteristics (based on dose-finding clinical trials during the drug development) is not appropriate for many patients whose clinical characteristics significantly differ from the most frequent ones in a population, as it cannot guarantee optimal exposure of target tissues to the drug </a:t>
            </a:r>
            <a:endParaRPr lang="en-US" dirty="0"/>
          </a:p>
        </p:txBody>
      </p:sp>
    </p:spTree>
    <p:extLst>
      <p:ext uri="{BB962C8B-B14F-4D97-AF65-F5344CB8AC3E}">
        <p14:creationId xmlns:p14="http://schemas.microsoft.com/office/powerpoint/2010/main" val="139726748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AB48E2-74CD-95B3-7C13-F98984DF12BB}"/>
              </a:ext>
            </a:extLst>
          </p:cNvPr>
          <p:cNvSpPr>
            <a:spLocks noGrp="1"/>
          </p:cNvSpPr>
          <p:nvPr>
            <p:ph type="title"/>
          </p:nvPr>
        </p:nvSpPr>
        <p:spPr/>
        <p:txBody>
          <a:bodyPr/>
          <a:lstStyle/>
          <a:p>
            <a:r>
              <a:rPr lang="sr-Latn-RS" dirty="0"/>
              <a:t>Approach to drug dose individualization</a:t>
            </a:r>
            <a:endParaRPr lang="en-US" dirty="0"/>
          </a:p>
        </p:txBody>
      </p:sp>
      <p:sp>
        <p:nvSpPr>
          <p:cNvPr id="3" name="Content Placeholder 2">
            <a:extLst>
              <a:ext uri="{FF2B5EF4-FFF2-40B4-BE49-F238E27FC236}">
                <a16:creationId xmlns:a16="http://schemas.microsoft.com/office/drawing/2014/main" id="{BF1407A2-51F2-971C-8D2A-40C7773DF980}"/>
              </a:ext>
            </a:extLst>
          </p:cNvPr>
          <p:cNvSpPr>
            <a:spLocks noGrp="1"/>
          </p:cNvSpPr>
          <p:nvPr>
            <p:ph idx="1"/>
          </p:nvPr>
        </p:nvSpPr>
        <p:spPr/>
        <p:txBody>
          <a:bodyPr>
            <a:normAutofit lnSpcReduction="10000"/>
          </a:bodyPr>
          <a:lstStyle/>
          <a:p>
            <a:r>
              <a:rPr lang="en-GB" dirty="0"/>
              <a:t>From the standpoint of a clinician who intends to prescribe a drug to a patient with dosing regimen as much adjusted to the patient needs and clinical characteristics as possible, there are two steps to do it: first, to calculate initial maintenance and loading (if necessary) dose and dose interval, and second, to evaluate the drug effect or measure the drug plasma concentration, and recalculate maintenance dose and new dose interval, if the effect was not appropriate or plasma concentration was not in the expected range. </a:t>
            </a:r>
            <a:endParaRPr lang="sr-Latn-RS" dirty="0"/>
          </a:p>
          <a:p>
            <a:r>
              <a:rPr lang="en-GB" dirty="0"/>
              <a:t>The first step is achieved by so-called </a:t>
            </a:r>
            <a:r>
              <a:rPr lang="en-GB" i="1" dirty="0"/>
              <a:t>a priori </a:t>
            </a:r>
            <a:r>
              <a:rPr lang="en-GB" dirty="0"/>
              <a:t>methods, which use mathematical models as a basis for a drug dose calculation, and the second by </a:t>
            </a:r>
            <a:r>
              <a:rPr lang="en-GB" i="1" dirty="0"/>
              <a:t>a posteriori </a:t>
            </a:r>
            <a:r>
              <a:rPr lang="en-GB" dirty="0"/>
              <a:t>methods, based on measurement of a drug plasma concentrations or effect </a:t>
            </a:r>
            <a:endParaRPr lang="en-US" dirty="0"/>
          </a:p>
        </p:txBody>
      </p:sp>
    </p:spTree>
    <p:extLst>
      <p:ext uri="{BB962C8B-B14F-4D97-AF65-F5344CB8AC3E}">
        <p14:creationId xmlns:p14="http://schemas.microsoft.com/office/powerpoint/2010/main" val="101604200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DE3BD8-332F-44CF-D026-73D8CB91D3BF}"/>
              </a:ext>
            </a:extLst>
          </p:cNvPr>
          <p:cNvSpPr>
            <a:spLocks noGrp="1"/>
          </p:cNvSpPr>
          <p:nvPr>
            <p:ph type="title"/>
          </p:nvPr>
        </p:nvSpPr>
        <p:spPr/>
        <p:txBody>
          <a:bodyPr/>
          <a:lstStyle/>
          <a:p>
            <a:r>
              <a:rPr lang="sr-Latn-RS" dirty="0"/>
              <a:t>How to calculate appropriate loading and maintenance dose</a:t>
            </a:r>
            <a:endParaRPr lang="en-US" dirty="0"/>
          </a:p>
        </p:txBody>
      </p:sp>
      <p:sp>
        <p:nvSpPr>
          <p:cNvPr id="3" name="Content Placeholder 2">
            <a:extLst>
              <a:ext uri="{FF2B5EF4-FFF2-40B4-BE49-F238E27FC236}">
                <a16:creationId xmlns:a16="http://schemas.microsoft.com/office/drawing/2014/main" id="{2C1C0432-2844-51C2-C626-FBA544F52D4C}"/>
              </a:ext>
            </a:extLst>
          </p:cNvPr>
          <p:cNvSpPr>
            <a:spLocks noGrp="1"/>
          </p:cNvSpPr>
          <p:nvPr>
            <p:ph idx="1"/>
          </p:nvPr>
        </p:nvSpPr>
        <p:spPr/>
        <p:txBody>
          <a:bodyPr>
            <a:normAutofit fontScale="92500" lnSpcReduction="20000"/>
          </a:bodyPr>
          <a:lstStyle/>
          <a:p>
            <a:r>
              <a:rPr lang="en-GB" dirty="0"/>
              <a:t>Although there are many sophisticated pharmacokinetic methods and ready-made calculators for dose adjustment of a number of drugs, the simplest one is based on target average steady-state plasma concentration of a drug and non-compartmental pharmacokinetic model.</a:t>
            </a:r>
          </a:p>
          <a:p>
            <a:r>
              <a:rPr lang="en-GB" dirty="0"/>
              <a:t>Since from previous studies we know what is on average optimal target plasma concentration of the drug that will produce wanted effect, we should adjust the drug dose with an aim to reach that target concentration during the steady-state. </a:t>
            </a:r>
            <a:endParaRPr lang="sr-Latn-RS" dirty="0"/>
          </a:p>
          <a:p>
            <a:r>
              <a:rPr lang="en-GB" dirty="0"/>
              <a:t>With non-compartmental pharmacokinetic model we neglect complex equilibria between numerous body compartments and look to the human body as a whole, simplifying mathematical relations between key parameters that describe absorption, distribution and elimination of a drug.</a:t>
            </a:r>
          </a:p>
          <a:p>
            <a:endParaRPr lang="en-US" dirty="0"/>
          </a:p>
        </p:txBody>
      </p:sp>
    </p:spTree>
    <p:extLst>
      <p:ext uri="{BB962C8B-B14F-4D97-AF65-F5344CB8AC3E}">
        <p14:creationId xmlns:p14="http://schemas.microsoft.com/office/powerpoint/2010/main" val="207036643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76</TotalTime>
  <Words>1503</Words>
  <Application>Microsoft Office PowerPoint</Application>
  <PresentationFormat>Widescreen</PresentationFormat>
  <Paragraphs>83</Paragraphs>
  <Slides>12</Slides>
  <Notes>0</Notes>
  <HiddenSlides>0</HiddenSlides>
  <MMClips>0</MMClips>
  <ScaleCrop>false</ScaleCrop>
  <HeadingPairs>
    <vt:vector size="8" baseType="variant">
      <vt:variant>
        <vt:lpstr>Fonts Used</vt:lpstr>
      </vt:variant>
      <vt:variant>
        <vt:i4>4</vt:i4>
      </vt:variant>
      <vt:variant>
        <vt:lpstr>Theme</vt:lpstr>
      </vt:variant>
      <vt:variant>
        <vt:i4>1</vt:i4>
      </vt:variant>
      <vt:variant>
        <vt:lpstr>Embedded OLE Servers</vt:lpstr>
      </vt:variant>
      <vt:variant>
        <vt:i4>1</vt:i4>
      </vt:variant>
      <vt:variant>
        <vt:lpstr>Slide Titles</vt:lpstr>
      </vt:variant>
      <vt:variant>
        <vt:i4>12</vt:i4>
      </vt:variant>
    </vt:vector>
  </HeadingPairs>
  <TitlesOfParts>
    <vt:vector size="18" baseType="lpstr">
      <vt:lpstr>Arial</vt:lpstr>
      <vt:lpstr>Calibri</vt:lpstr>
      <vt:lpstr>Calibri Light</vt:lpstr>
      <vt:lpstr>Times New Roman</vt:lpstr>
      <vt:lpstr>Office Theme</vt:lpstr>
      <vt:lpstr>Equation.3</vt:lpstr>
      <vt:lpstr>Individualization of drug dosing according to pharmacokinetic models</vt:lpstr>
      <vt:lpstr>BASIC PHARMACOKINETIC PARAMETERS</vt:lpstr>
      <vt:lpstr>Volume of distribution</vt:lpstr>
      <vt:lpstr>Parameters of drug elimination</vt:lpstr>
      <vt:lpstr>Steady-state</vt:lpstr>
      <vt:lpstr>Loading dose</vt:lpstr>
      <vt:lpstr>Calculating appropriate drug dose</vt:lpstr>
      <vt:lpstr>Approach to drug dose individualization</vt:lpstr>
      <vt:lpstr>How to calculate appropriate loading and maintenance dose</vt:lpstr>
      <vt:lpstr>Maintenance dose and loading dose</vt:lpstr>
      <vt:lpstr>Some of the conditions a patient may have and quantification of their influence on CL, Vd and F of drugs</vt:lpstr>
      <vt:lpstr>Message</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Master Box</dc:creator>
  <cp:lastModifiedBy>Master Box</cp:lastModifiedBy>
  <cp:revision>6</cp:revision>
  <dcterms:created xsi:type="dcterms:W3CDTF">2023-08-17T12:11:28Z</dcterms:created>
  <dcterms:modified xsi:type="dcterms:W3CDTF">2023-08-17T13:28:18Z</dcterms:modified>
</cp:coreProperties>
</file>